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E3D2B46-9E17-49E4-9B75-66DF92912A00}" type="datetimeFigureOut">
              <a:rPr lang="en-US" smtClean="0"/>
              <a:t>10/11/2023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5D2B8E-58FA-4A2B-AA87-DF676968D59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.mozilla.org/en-US/docs/Web/API/XMLHttpRequest/responseType" TargetMode="External"/><Relationship Id="rId3" Type="http://schemas.openxmlformats.org/officeDocument/2006/relationships/hyperlink" Target="https://developer.mozilla.org/en-US/docs/Web/JavaScript/Reference/Global_Objects/ArrayBuffer" TargetMode="External"/><Relationship Id="rId7" Type="http://schemas.openxmlformats.org/officeDocument/2006/relationships/hyperlink" Target="https://developer.mozilla.org/en-US/docs/Web/API/DOMString" TargetMode="External"/><Relationship Id="rId2" Type="http://schemas.openxmlformats.org/officeDocument/2006/relationships/hyperlink" Target="https://developer.mozilla.org/en-US/docs/Web/API/XMLHttpReque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veloper.mozilla.org/en-US/docs/Web/JavaScript/Reference/Global_Objects/Object" TargetMode="External"/><Relationship Id="rId5" Type="http://schemas.openxmlformats.org/officeDocument/2006/relationships/hyperlink" Target="https://developer.mozilla.org/en-US/docs/Web/API/Document" TargetMode="External"/><Relationship Id="rId4" Type="http://schemas.openxmlformats.org/officeDocument/2006/relationships/hyperlink" Target="https://developer.mozilla.org/en-US/docs/Web/API/Blob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tags/ref_httpmessages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lang="en-IN" b="1" spc="-15" dirty="0">
                <a:solidFill>
                  <a:srgbClr val="FF0000"/>
                </a:solidFill>
                <a:cs typeface="Calibri"/>
              </a:rPr>
              <a:t>AJAX</a:t>
            </a:r>
            <a:r>
              <a:rPr lang="en-IN" dirty="0">
                <a:cs typeface="Calibri"/>
              </a:rPr>
              <a:t/>
            </a:r>
            <a:br>
              <a:rPr lang="en-IN" dirty="0">
                <a:cs typeface="Calibri"/>
              </a:rPr>
            </a:br>
            <a:r>
              <a:rPr lang="en-IN" b="1" spc="-10" dirty="0">
                <a:solidFill>
                  <a:srgbClr val="FF0000"/>
                </a:solidFill>
                <a:cs typeface="Calibri"/>
              </a:rPr>
              <a:t>A</a:t>
            </a:r>
            <a:r>
              <a:rPr lang="en-IN" spc="-10" dirty="0">
                <a:cs typeface="Calibri"/>
              </a:rPr>
              <a:t>synchronous</a:t>
            </a:r>
            <a:r>
              <a:rPr lang="en-IN" spc="-80" dirty="0">
                <a:cs typeface="Calibri"/>
              </a:rPr>
              <a:t> </a:t>
            </a:r>
            <a:r>
              <a:rPr lang="en-IN" b="1" spc="-15" dirty="0">
                <a:solidFill>
                  <a:srgbClr val="FF0000"/>
                </a:solidFill>
                <a:cs typeface="Calibri"/>
              </a:rPr>
              <a:t>J</a:t>
            </a:r>
            <a:r>
              <a:rPr lang="en-IN" spc="-15" dirty="0">
                <a:cs typeface="Calibri"/>
              </a:rPr>
              <a:t>avaScript</a:t>
            </a:r>
            <a:r>
              <a:rPr lang="en-IN" spc="-55" dirty="0">
                <a:cs typeface="Calibri"/>
              </a:rPr>
              <a:t> </a:t>
            </a:r>
            <a:r>
              <a:rPr lang="en-IN" b="1" spc="5" dirty="0">
                <a:solidFill>
                  <a:srgbClr val="FF0000"/>
                </a:solidFill>
                <a:cs typeface="Calibri"/>
              </a:rPr>
              <a:t>A</a:t>
            </a:r>
            <a:r>
              <a:rPr lang="en-IN" spc="5" dirty="0">
                <a:cs typeface="Calibri"/>
              </a:rPr>
              <a:t>nd</a:t>
            </a:r>
            <a:r>
              <a:rPr lang="en-IN" spc="-35" dirty="0">
                <a:cs typeface="Calibri"/>
              </a:rPr>
              <a:t> </a:t>
            </a:r>
            <a:r>
              <a:rPr lang="en-IN" b="1" spc="5" dirty="0">
                <a:solidFill>
                  <a:srgbClr val="FF0000"/>
                </a:solidFill>
                <a:cs typeface="Calibri"/>
              </a:rPr>
              <a:t>X</a:t>
            </a:r>
            <a:r>
              <a:rPr lang="en-IN" spc="5" dirty="0">
                <a:cs typeface="Calibri"/>
              </a:rPr>
              <a:t>ML</a:t>
            </a:r>
            <a:r>
              <a:rPr lang="en-IN" dirty="0">
                <a:cs typeface="Calibri"/>
              </a:rPr>
              <a:t/>
            </a:r>
            <a:br>
              <a:rPr lang="en-IN" dirty="0">
                <a:cs typeface="Calibri"/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83007"/>
            <a:ext cx="8715404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b="0" spc="-5" dirty="0">
                <a:solidFill>
                  <a:schemeClr val="accent2"/>
                </a:solidFill>
                <a:latin typeface="Calibri"/>
                <a:cs typeface="Calibri"/>
              </a:rPr>
              <a:t>AJAX</a:t>
            </a:r>
            <a:r>
              <a:rPr b="0" spc="-40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dirty="0">
                <a:solidFill>
                  <a:schemeClr val="accent2"/>
                </a:solidFill>
                <a:latin typeface="Calibri"/>
                <a:cs typeface="Calibri"/>
              </a:rPr>
              <a:t>-</a:t>
            </a:r>
            <a:r>
              <a:rPr b="0" spc="-3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dirty="0">
                <a:solidFill>
                  <a:schemeClr val="accent2"/>
                </a:solidFill>
                <a:latin typeface="Calibri"/>
                <a:cs typeface="Calibri"/>
              </a:rPr>
              <a:t>The</a:t>
            </a:r>
            <a:r>
              <a:rPr b="0" spc="-3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spc="-10" dirty="0">
                <a:solidFill>
                  <a:schemeClr val="accent2"/>
                </a:solidFill>
                <a:latin typeface="Calibri"/>
                <a:cs typeface="Calibri"/>
              </a:rPr>
              <a:t>XMLHttpRequest</a:t>
            </a:r>
            <a:r>
              <a:rPr b="0" spc="-80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dirty="0">
                <a:solidFill>
                  <a:schemeClr val="accent2"/>
                </a:solidFill>
                <a:latin typeface="Calibri"/>
                <a:cs typeface="Calibri"/>
              </a:rPr>
              <a:t>Object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969340"/>
            <a:ext cx="8451215" cy="51962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702945" indent="-34480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Calibri"/>
                <a:cs typeface="Calibri"/>
              </a:rPr>
              <a:t>The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keystone</a:t>
            </a:r>
            <a:r>
              <a:rPr sz="3200" spc="-5" dirty="0">
                <a:latin typeface="Calibri"/>
                <a:cs typeface="Calibri"/>
              </a:rPr>
              <a:t> of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AJAX </a:t>
            </a:r>
            <a:r>
              <a:rPr sz="3200" spc="-5" dirty="0">
                <a:latin typeface="Calibri"/>
                <a:cs typeface="Calibri"/>
              </a:rPr>
              <a:t>is the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XMLHttpRequest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object.</a:t>
            </a:r>
            <a:endParaRPr sz="3200">
              <a:latin typeface="Calibri"/>
              <a:cs typeface="Calibri"/>
            </a:endParaRPr>
          </a:p>
          <a:p>
            <a:pPr marL="356870" marR="2640965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Calibri"/>
                <a:cs typeface="Calibri"/>
              </a:rPr>
              <a:t>All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modern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browsers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support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XMLHttpRequest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object.</a:t>
            </a:r>
            <a:endParaRPr sz="3200">
              <a:latin typeface="Calibri"/>
              <a:cs typeface="Calibri"/>
            </a:endParaRPr>
          </a:p>
          <a:p>
            <a:pPr marL="356870" marR="14859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Calibri"/>
                <a:cs typeface="Calibri"/>
              </a:rPr>
              <a:t>The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XMLHttpRequest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object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is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used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to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exchange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data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with</a:t>
            </a:r>
            <a:r>
              <a:rPr sz="3200" spc="-5" dirty="0">
                <a:latin typeface="Calibri"/>
                <a:cs typeface="Calibri"/>
              </a:rPr>
              <a:t> a </a:t>
            </a:r>
            <a:r>
              <a:rPr sz="3200" spc="-55" dirty="0">
                <a:latin typeface="Calibri"/>
                <a:cs typeface="Calibri"/>
              </a:rPr>
              <a:t>server.</a:t>
            </a:r>
            <a:endParaRPr sz="320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Calibri"/>
                <a:cs typeface="Calibri"/>
              </a:rPr>
              <a:t>The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XMLHttpRequest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object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can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used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exchange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data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with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server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behind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scenes. </a:t>
            </a:r>
            <a:r>
              <a:rPr sz="3200" spc="-5" dirty="0">
                <a:latin typeface="Calibri"/>
                <a:cs typeface="Calibri"/>
              </a:rPr>
              <a:t> This </a:t>
            </a:r>
            <a:r>
              <a:rPr sz="3200" spc="-10" dirty="0">
                <a:latin typeface="Calibri"/>
                <a:cs typeface="Calibri"/>
              </a:rPr>
              <a:t>means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that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it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is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possible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to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update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parts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 a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web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page,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without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reloading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</a:t>
            </a:r>
            <a:r>
              <a:rPr sz="3200" spc="-10" dirty="0">
                <a:latin typeface="Calibri"/>
                <a:cs typeface="Calibri"/>
              </a:rPr>
              <a:t> whole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page.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282" y="83007"/>
            <a:ext cx="8929718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b="0" spc="-5" dirty="0">
                <a:solidFill>
                  <a:schemeClr val="accent2"/>
                </a:solidFill>
                <a:latin typeface="Calibri"/>
                <a:cs typeface="Calibri"/>
              </a:rPr>
              <a:t>AJAX</a:t>
            </a:r>
            <a:r>
              <a:rPr b="0" spc="-40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dirty="0">
                <a:solidFill>
                  <a:schemeClr val="accent2"/>
                </a:solidFill>
                <a:latin typeface="Calibri"/>
                <a:cs typeface="Calibri"/>
              </a:rPr>
              <a:t>-</a:t>
            </a:r>
            <a:r>
              <a:rPr b="0" spc="-3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dirty="0">
                <a:solidFill>
                  <a:schemeClr val="accent2"/>
                </a:solidFill>
                <a:latin typeface="Calibri"/>
                <a:cs typeface="Calibri"/>
              </a:rPr>
              <a:t>The</a:t>
            </a:r>
            <a:r>
              <a:rPr b="0" spc="-3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spc="-10" dirty="0">
                <a:solidFill>
                  <a:schemeClr val="accent2"/>
                </a:solidFill>
                <a:latin typeface="Calibri"/>
                <a:cs typeface="Calibri"/>
              </a:rPr>
              <a:t>XMLHttpRequest</a:t>
            </a:r>
            <a:r>
              <a:rPr b="0" spc="-80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dirty="0">
                <a:solidFill>
                  <a:schemeClr val="accent2"/>
                </a:solidFill>
                <a:latin typeface="Calibri"/>
                <a:cs typeface="Calibri"/>
              </a:rPr>
              <a:t>Object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969340"/>
            <a:ext cx="8674100" cy="4318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Calibri"/>
                <a:cs typeface="Calibri"/>
              </a:rPr>
              <a:t>All</a:t>
            </a:r>
            <a:r>
              <a:rPr sz="3200" spc="10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modern</a:t>
            </a:r>
            <a:r>
              <a:rPr sz="3200" spc="14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browsers</a:t>
            </a:r>
            <a:r>
              <a:rPr sz="3200" spc="1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(IE7+,</a:t>
            </a:r>
            <a:r>
              <a:rPr sz="3200" spc="16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Firefox,</a:t>
            </a:r>
            <a:r>
              <a:rPr sz="3200" spc="1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Chrome, 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Safari,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and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Opera)</a:t>
            </a:r>
            <a:r>
              <a:rPr sz="3200" spc="6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have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5" dirty="0">
                <a:latin typeface="Calibri"/>
                <a:cs typeface="Calibri"/>
              </a:rPr>
              <a:t>built-in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XMLHttpRequest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object.</a:t>
            </a:r>
            <a:endParaRPr sz="3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30" dirty="0">
                <a:latin typeface="Calibri"/>
                <a:cs typeface="Calibri"/>
              </a:rPr>
              <a:t>Syntax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for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creating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an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XMLHttpRequest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object:</a:t>
            </a:r>
            <a:endParaRPr sz="32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765"/>
              </a:spcBef>
            </a:pPr>
            <a:r>
              <a:rPr sz="3200" i="1" spc="-10" dirty="0">
                <a:solidFill>
                  <a:srgbClr val="FF0000"/>
                </a:solidFill>
                <a:latin typeface="Calibri"/>
                <a:cs typeface="Calibri"/>
              </a:rPr>
              <a:t>variable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=new</a:t>
            </a:r>
            <a:r>
              <a:rPr sz="3200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0000"/>
                </a:solidFill>
                <a:latin typeface="Calibri"/>
                <a:cs typeface="Calibri"/>
              </a:rPr>
              <a:t>XMLHttpRequest();</a:t>
            </a:r>
            <a:endParaRPr sz="3200">
              <a:latin typeface="Calibri"/>
              <a:cs typeface="Calibri"/>
            </a:endParaRPr>
          </a:p>
          <a:p>
            <a:pPr marL="356870" marR="79883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Calibri"/>
                <a:cs typeface="Calibri"/>
              </a:rPr>
              <a:t>Old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versions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Internet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Explorer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(IE5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and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IE6)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uses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an </a:t>
            </a:r>
            <a:r>
              <a:rPr sz="3200" spc="-10" dirty="0">
                <a:latin typeface="Calibri"/>
                <a:cs typeface="Calibri"/>
              </a:rPr>
              <a:t>ActiveX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Object: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3200" i="1" spc="-10" dirty="0">
                <a:solidFill>
                  <a:srgbClr val="FF0000"/>
                </a:solidFill>
                <a:latin typeface="Calibri"/>
                <a:cs typeface="Calibri"/>
              </a:rPr>
              <a:t>variable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=new</a:t>
            </a:r>
            <a:r>
              <a:rPr sz="3200" spc="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ActiveXObject("Microsoft.XMLHTTP");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720" y="83007"/>
            <a:ext cx="8501122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pc="-10" dirty="0">
                <a:solidFill>
                  <a:schemeClr val="accent2"/>
                </a:solidFill>
              </a:rPr>
              <a:t>XMLHttpRequest.response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969340"/>
            <a:ext cx="8547100" cy="3635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233679" indent="-34480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Calibri"/>
                <a:cs typeface="Calibri"/>
              </a:rPr>
              <a:t>The</a:t>
            </a:r>
            <a:r>
              <a:rPr sz="3200" spc="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2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XMLHttpRequest</a:t>
            </a:r>
            <a:r>
              <a:rPr sz="3200" spc="2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response</a:t>
            </a:r>
            <a:r>
              <a:rPr sz="3200" b="1" spc="6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property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returns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response's</a:t>
            </a:r>
            <a:r>
              <a:rPr sz="3200" spc="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body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20">
                <a:latin typeface="Calibri"/>
                <a:cs typeface="Calibri"/>
              </a:rPr>
              <a:t>content</a:t>
            </a:r>
            <a:r>
              <a:rPr sz="3200" spc="5">
                <a:latin typeface="Calibri"/>
                <a:cs typeface="Calibri"/>
              </a:rPr>
              <a:t> </a:t>
            </a:r>
            <a:r>
              <a:rPr sz="3200" spc="-5" smtClean="0">
                <a:latin typeface="Calibri"/>
                <a:cs typeface="Calibri"/>
              </a:rPr>
              <a:t>as</a:t>
            </a:r>
            <a:r>
              <a:rPr lang="en-IN" sz="3200" spc="-5" dirty="0" smtClean="0">
                <a:latin typeface="Calibri"/>
                <a:cs typeface="Calibri"/>
              </a:rPr>
              <a:t> </a:t>
            </a:r>
            <a:r>
              <a:rPr sz="3200" spc="-5" smtClean="0">
                <a:latin typeface="Calibri"/>
                <a:cs typeface="Calibri"/>
              </a:rPr>
              <a:t>an</a:t>
            </a:r>
            <a:r>
              <a:rPr sz="3200" spc="10" smtClean="0">
                <a:latin typeface="Calibri"/>
                <a:cs typeface="Calibri"/>
              </a:rPr>
              <a:t> </a:t>
            </a:r>
            <a:r>
              <a:rPr sz="3200" u="heavy" spc="-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ArrayBuffer</a:t>
            </a:r>
            <a:r>
              <a:rPr sz="3200" spc="-50" dirty="0">
                <a:latin typeface="Calibri"/>
                <a:cs typeface="Calibri"/>
              </a:rPr>
              <a:t>,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Blob</a:t>
            </a:r>
            <a:r>
              <a:rPr sz="3200" spc="-5">
                <a:latin typeface="Calibri"/>
                <a:cs typeface="Calibri"/>
              </a:rPr>
              <a:t>,</a:t>
            </a:r>
            <a:r>
              <a:rPr sz="3200" spc="5">
                <a:latin typeface="Calibri"/>
                <a:cs typeface="Calibri"/>
              </a:rPr>
              <a:t> </a:t>
            </a:r>
            <a:r>
              <a:rPr sz="3200" u="heavy" spc="-1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Document</a:t>
            </a:r>
            <a:r>
              <a:rPr sz="3200" spc="-10" smtClean="0">
                <a:latin typeface="Calibri"/>
                <a:cs typeface="Calibri"/>
              </a:rPr>
              <a:t>,</a:t>
            </a:r>
            <a:r>
              <a:rPr lang="en-IN" sz="3200" spc="-10" dirty="0" smtClean="0">
                <a:latin typeface="Calibri"/>
                <a:cs typeface="Calibri"/>
              </a:rPr>
              <a:t> </a:t>
            </a:r>
            <a:r>
              <a:rPr sz="3200" spc="-20" smtClean="0">
                <a:latin typeface="Calibri"/>
                <a:cs typeface="Calibri"/>
              </a:rPr>
              <a:t>JavaScript</a:t>
            </a:r>
            <a:r>
              <a:rPr sz="3200" spc="80" smtClean="0">
                <a:latin typeface="Calibri"/>
                <a:cs typeface="Calibri"/>
              </a:rPr>
              <a:t> </a:t>
            </a:r>
            <a:r>
              <a:rPr sz="32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Object</a:t>
            </a:r>
            <a:r>
              <a:rPr sz="3200" spc="-10" dirty="0">
                <a:latin typeface="Calibri"/>
                <a:cs typeface="Calibri"/>
              </a:rPr>
              <a:t>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or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DOMString</a:t>
            </a:r>
            <a:r>
              <a:rPr sz="3200" dirty="0">
                <a:latin typeface="Calibri"/>
                <a:cs typeface="Calibri"/>
              </a:rPr>
              <a:t>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depending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on </a:t>
            </a:r>
            <a:r>
              <a:rPr sz="3200" spc="-5" dirty="0">
                <a:latin typeface="Calibri"/>
                <a:cs typeface="Calibri"/>
              </a:rPr>
              <a:t> the </a:t>
            </a:r>
            <a:r>
              <a:rPr sz="3200" spc="-15" dirty="0">
                <a:latin typeface="Calibri"/>
                <a:cs typeface="Calibri"/>
              </a:rPr>
              <a:t>value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request's</a:t>
            </a:r>
            <a:r>
              <a:rPr sz="3200" spc="110" dirty="0">
                <a:latin typeface="Calibri"/>
                <a:cs typeface="Calibri"/>
              </a:rPr>
              <a:t> </a:t>
            </a:r>
            <a:r>
              <a:rPr sz="3200" u="heavy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responseType</a:t>
            </a:r>
            <a:r>
              <a:rPr sz="3200" spc="45" dirty="0">
                <a:solidFill>
                  <a:srgbClr val="0000FF"/>
                </a:solidFill>
                <a:latin typeface="Calibri"/>
                <a:cs typeface="Calibri"/>
                <a:hlinkClick r:id="rId8"/>
              </a:rPr>
              <a:t> </a:t>
            </a:r>
            <a:r>
              <a:rPr sz="3200" spc="-40" dirty="0">
                <a:latin typeface="Calibri"/>
                <a:cs typeface="Calibri"/>
              </a:rPr>
              <a:t>property.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4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sz="3200" spc="-25" dirty="0">
                <a:latin typeface="Calibri"/>
                <a:cs typeface="Calibri"/>
              </a:rPr>
              <a:t>var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body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=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XMLHttpRequest.response;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61289"/>
            <a:ext cx="6598920" cy="60032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585970" algn="l"/>
              </a:tabLst>
            </a:pPr>
            <a:r>
              <a:rPr sz="2800" spc="-15" dirty="0">
                <a:latin typeface="Calibri"/>
                <a:cs typeface="Calibri"/>
              </a:rPr>
              <a:t>var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url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=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'somePage.html';	</a:t>
            </a:r>
            <a:r>
              <a:rPr sz="2800" spc="-35" dirty="0">
                <a:latin typeface="Calibri"/>
                <a:cs typeface="Calibri"/>
              </a:rPr>
              <a:t>//A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local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page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alibri"/>
                <a:cs typeface="Calibri"/>
              </a:rPr>
              <a:t>function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load(url,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callback)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{</a:t>
            </a:r>
            <a:endParaRPr sz="2800">
              <a:latin typeface="Calibri"/>
              <a:cs typeface="Calibri"/>
            </a:endParaRPr>
          </a:p>
          <a:p>
            <a:pPr marL="17399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var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xhr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= </a:t>
            </a:r>
            <a:r>
              <a:rPr sz="2800" spc="-10" dirty="0">
                <a:latin typeface="Calibri"/>
                <a:cs typeface="Calibri"/>
              </a:rPr>
              <a:t>new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XMLHttpRequest();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libri"/>
              <a:cs typeface="Calibri"/>
            </a:endParaRPr>
          </a:p>
          <a:p>
            <a:pPr marL="335915" marR="1005840" indent="-161925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xhr.onreadystatechange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5" dirty="0">
                <a:latin typeface="Calibri"/>
                <a:cs typeface="Calibri"/>
              </a:rPr>
              <a:t>=</a:t>
            </a:r>
            <a:r>
              <a:rPr sz="2800" spc="-5" dirty="0">
                <a:latin typeface="Calibri"/>
                <a:cs typeface="Calibri"/>
              </a:rPr>
              <a:t> function()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{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if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(xhr.readyState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===</a:t>
            </a:r>
            <a:r>
              <a:rPr sz="2800" dirty="0">
                <a:latin typeface="Calibri"/>
                <a:cs typeface="Calibri"/>
              </a:rPr>
              <a:t> 4)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{ 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callback(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xhr.response</a:t>
            </a:r>
            <a:r>
              <a:rPr sz="2800" spc="-20" dirty="0">
                <a:latin typeface="Calibri"/>
                <a:cs typeface="Calibri"/>
              </a:rPr>
              <a:t>);</a:t>
            </a:r>
            <a:endParaRPr sz="2800">
              <a:latin typeface="Calibri"/>
              <a:cs typeface="Calibri"/>
            </a:endParaRPr>
          </a:p>
          <a:p>
            <a:pPr marL="33591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alibri"/>
                <a:cs typeface="Calibri"/>
              </a:rPr>
              <a:t>}</a:t>
            </a:r>
            <a:endParaRPr sz="2800">
              <a:latin typeface="Calibri"/>
              <a:cs typeface="Calibri"/>
            </a:endParaRPr>
          </a:p>
          <a:p>
            <a:pPr marL="17399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alibri"/>
                <a:cs typeface="Calibri"/>
              </a:rPr>
              <a:t>}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750">
              <a:latin typeface="Calibri"/>
              <a:cs typeface="Calibri"/>
            </a:endParaRPr>
          </a:p>
          <a:p>
            <a:pPr marL="173990">
              <a:lnSpc>
                <a:spcPct val="100000"/>
              </a:lnSpc>
              <a:spcBef>
                <a:spcPts val="5"/>
              </a:spcBef>
            </a:pPr>
            <a:r>
              <a:rPr sz="2800" spc="-20" dirty="0">
                <a:latin typeface="Calibri"/>
                <a:cs typeface="Calibri"/>
              </a:rPr>
              <a:t>xhr.open('GET',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url,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true);</a:t>
            </a:r>
            <a:endParaRPr sz="2800">
              <a:latin typeface="Calibri"/>
              <a:cs typeface="Calibri"/>
            </a:endParaRPr>
          </a:p>
          <a:p>
            <a:pPr marL="173990">
              <a:lnSpc>
                <a:spcPct val="100000"/>
              </a:lnSpc>
            </a:pPr>
            <a:r>
              <a:rPr sz="2800" spc="-25" dirty="0">
                <a:latin typeface="Calibri"/>
                <a:cs typeface="Calibri"/>
              </a:rPr>
              <a:t>xhr.send('');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}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7224" y="83007"/>
            <a:ext cx="6501029" cy="6450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b="0" spc="5" dirty="0">
                <a:solidFill>
                  <a:schemeClr val="accent2"/>
                </a:solidFill>
                <a:latin typeface="Calibri"/>
                <a:cs typeface="Calibri"/>
              </a:rPr>
              <a:t>Send</a:t>
            </a:r>
            <a:r>
              <a:rPr b="0" spc="-50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spc="5" dirty="0">
                <a:solidFill>
                  <a:schemeClr val="accent2"/>
                </a:solidFill>
                <a:latin typeface="Calibri"/>
                <a:cs typeface="Calibri"/>
              </a:rPr>
              <a:t>a</a:t>
            </a:r>
            <a:r>
              <a:rPr b="0" spc="-2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spc="-15" dirty="0">
                <a:solidFill>
                  <a:schemeClr val="accent2"/>
                </a:solidFill>
                <a:latin typeface="Calibri"/>
                <a:cs typeface="Calibri"/>
              </a:rPr>
              <a:t>Request</a:t>
            </a:r>
            <a:r>
              <a:rPr b="0" spc="-50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spc="-180" dirty="0">
                <a:solidFill>
                  <a:schemeClr val="accent2"/>
                </a:solidFill>
                <a:latin typeface="Calibri"/>
                <a:cs typeface="Calibri"/>
              </a:rPr>
              <a:t>To</a:t>
            </a:r>
            <a:r>
              <a:rPr b="0" spc="-1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spc="5" dirty="0">
                <a:solidFill>
                  <a:schemeClr val="accent2"/>
                </a:solidFill>
                <a:latin typeface="Calibri"/>
                <a:cs typeface="Calibri"/>
              </a:rPr>
              <a:t>a</a:t>
            </a:r>
            <a:r>
              <a:rPr b="0" spc="-1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chemeClr val="accent2"/>
                </a:solidFill>
                <a:latin typeface="Calibri"/>
                <a:cs typeface="Calibri"/>
              </a:rPr>
              <a:t>Server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771271"/>
            <a:ext cx="8421370" cy="249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-135" dirty="0">
                <a:latin typeface="Calibri"/>
                <a:cs typeface="Calibri"/>
              </a:rPr>
              <a:t>To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send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 request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to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40" dirty="0">
                <a:latin typeface="Calibri"/>
                <a:cs typeface="Calibri"/>
              </a:rPr>
              <a:t>server,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we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use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libri"/>
                <a:cs typeface="Calibri"/>
              </a:rPr>
              <a:t>open()</a:t>
            </a:r>
            <a:r>
              <a:rPr sz="30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Calibri"/>
                <a:cs typeface="Calibri"/>
              </a:rPr>
              <a:t>send()</a:t>
            </a:r>
            <a:r>
              <a:rPr sz="3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methods of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XMLHttpRequest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object: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100">
              <a:latin typeface="Calibri"/>
              <a:cs typeface="Calibri"/>
            </a:endParaRPr>
          </a:p>
          <a:p>
            <a:pPr marL="356870" marR="1657350">
              <a:lnSpc>
                <a:spcPct val="100000"/>
              </a:lnSpc>
            </a:pPr>
            <a:r>
              <a:rPr sz="3000" spc="-10" dirty="0">
                <a:latin typeface="Calibri"/>
                <a:cs typeface="Calibri"/>
              </a:rPr>
              <a:t>xmlhttp.open("GET","ajax_info.txt",true);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xmlhttp.send();</a:t>
            </a:r>
            <a:endParaRPr sz="30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3250" y="3575050"/>
          <a:ext cx="8001000" cy="29756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800"/>
                <a:gridCol w="5410200"/>
              </a:tblGrid>
              <a:tr h="337566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600" b="1" spc="10" dirty="0">
                          <a:latin typeface="Verdana"/>
                          <a:cs typeface="Verdana"/>
                        </a:rPr>
                        <a:t>Method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  <a:solidFill>
                      <a:srgbClr val="E4EDCC"/>
                    </a:solidFill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600" b="1" spc="5" dirty="0">
                          <a:latin typeface="Verdana"/>
                          <a:cs typeface="Verdana"/>
                        </a:rPr>
                        <a:t>Description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  <a:solidFill>
                      <a:srgbClr val="E4EDCC"/>
                    </a:solidFill>
                  </a:tcPr>
                </a:tc>
              </a:tr>
              <a:tr h="1739645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600" dirty="0">
                          <a:latin typeface="Verdana"/>
                          <a:cs typeface="Verdana"/>
                        </a:rPr>
                        <a:t>open(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method,url,async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marR="231775">
                        <a:lnSpc>
                          <a:spcPct val="114999"/>
                        </a:lnSpc>
                        <a:spcBef>
                          <a:spcPts val="10"/>
                        </a:spcBef>
                      </a:pPr>
                      <a:r>
                        <a:rPr sz="1600" dirty="0">
                          <a:latin typeface="Verdana"/>
                          <a:cs typeface="Verdana"/>
                        </a:rPr>
                        <a:t>Specifies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type of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request,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URL,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and if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request</a:t>
                      </a:r>
                      <a:r>
                        <a:rPr sz="16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should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be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handled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asynchronously</a:t>
                      </a:r>
                      <a:r>
                        <a:rPr sz="1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 not.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1600" i="1" dirty="0">
                          <a:latin typeface="Verdana"/>
                          <a:cs typeface="Verdana"/>
                        </a:rPr>
                        <a:t>method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:</a:t>
                      </a:r>
                      <a:r>
                        <a:rPr sz="1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type</a:t>
                      </a:r>
                      <a:r>
                        <a:rPr sz="16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request:</a:t>
                      </a:r>
                      <a:r>
                        <a:rPr sz="16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GET</a:t>
                      </a:r>
                      <a:r>
                        <a:rPr sz="1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POST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i="1" dirty="0">
                          <a:latin typeface="Verdana"/>
                          <a:cs typeface="Verdana"/>
                        </a:rPr>
                        <a:t>url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: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 the</a:t>
                      </a:r>
                      <a:r>
                        <a:rPr sz="1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location</a:t>
                      </a:r>
                      <a:r>
                        <a:rPr sz="1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file</a:t>
                      </a:r>
                      <a:r>
                        <a:rPr sz="1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server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i="1" dirty="0">
                          <a:latin typeface="Verdana"/>
                          <a:cs typeface="Verdana"/>
                        </a:rPr>
                        <a:t>async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:</a:t>
                      </a:r>
                      <a:r>
                        <a:rPr sz="1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true</a:t>
                      </a:r>
                      <a:r>
                        <a:rPr sz="1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(asynchronous)</a:t>
                      </a:r>
                      <a:r>
                        <a:rPr sz="1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false</a:t>
                      </a:r>
                      <a:r>
                        <a:rPr sz="16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(synchronous)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  <a:tr h="898397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600" dirty="0">
                          <a:latin typeface="Verdana"/>
                          <a:cs typeface="Verdana"/>
                        </a:rPr>
                        <a:t>send(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string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600" spc="5" dirty="0">
                          <a:latin typeface="Verdana"/>
                          <a:cs typeface="Verdana"/>
                        </a:rPr>
                        <a:t>Sends</a:t>
                      </a:r>
                      <a:r>
                        <a:rPr sz="1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request</a:t>
                      </a:r>
                      <a:r>
                        <a:rPr sz="16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off</a:t>
                      </a:r>
                      <a:r>
                        <a:rPr sz="16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to the</a:t>
                      </a:r>
                      <a:r>
                        <a:rPr sz="16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25" dirty="0">
                          <a:latin typeface="Verdana"/>
                          <a:cs typeface="Verdana"/>
                        </a:rPr>
                        <a:t>server.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i="1" dirty="0">
                          <a:latin typeface="Verdana"/>
                          <a:cs typeface="Verdana"/>
                        </a:rPr>
                        <a:t>string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:</a:t>
                      </a:r>
                      <a:r>
                        <a:rPr sz="16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Only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used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for</a:t>
                      </a:r>
                      <a:r>
                        <a:rPr sz="16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POST</a:t>
                      </a:r>
                      <a:r>
                        <a:rPr sz="16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requests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C3C3C3"/>
                      </a:solidFill>
                      <a:prstDash val="solid"/>
                    </a:lnL>
                    <a:lnR w="12700">
                      <a:solidFill>
                        <a:srgbClr val="C3C3C3"/>
                      </a:solidFill>
                      <a:prstDash val="solid"/>
                    </a:lnR>
                    <a:lnT w="12700">
                      <a:solidFill>
                        <a:srgbClr val="C3C3C3"/>
                      </a:solidFill>
                      <a:prstDash val="solid"/>
                    </a:lnT>
                    <a:lnB w="12700">
                      <a:solidFill>
                        <a:srgbClr val="C3C3C3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39" y="118110"/>
            <a:ext cx="6160135" cy="66135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Calibri"/>
                <a:cs typeface="Calibri"/>
              </a:rPr>
              <a:t>&lt;html&gt; &lt;script&gt;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function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showHint(str)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Calibri"/>
                <a:cs typeface="Calibri"/>
              </a:rPr>
              <a:t>{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var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xmlhttp;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if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(str.length==0)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{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document.getElementById("txtHint").innerHTML="";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return;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Calibri"/>
                <a:cs typeface="Calibri"/>
              </a:rPr>
              <a:t>}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if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chemeClr val="accent2"/>
                </a:solidFill>
                <a:latin typeface="Calibri"/>
                <a:cs typeface="Calibri"/>
              </a:rPr>
              <a:t>(window.XMLHttpRequest</a:t>
            </a:r>
            <a:r>
              <a:rPr sz="1600" spc="-15" dirty="0"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  <a:p>
            <a:pPr marL="104139" marR="2129155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{//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code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for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IE7+,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Firefox,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Chrome,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Opera,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Safari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xmlhttp=new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XMLHttpRequest();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}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Calibri"/>
                <a:cs typeface="Calibri"/>
              </a:rPr>
              <a:t>else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{//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code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for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IE6,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5" dirty="0">
                <a:latin typeface="Calibri"/>
                <a:cs typeface="Calibri"/>
              </a:rPr>
              <a:t>IE5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xmlhttp=new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ActiveXObject("Microsoft.XMLHTTP");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}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xmlhttp.onreadystatechange=function()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{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if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(xmlhttp.readyState==4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5" dirty="0">
                <a:latin typeface="Calibri"/>
                <a:cs typeface="Calibri"/>
              </a:rPr>
              <a:t>&amp;&amp;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xmlhttp.status==200)</a:t>
            </a:r>
            <a:endParaRPr sz="1600"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{</a:t>
            </a:r>
            <a:endParaRPr sz="1600"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latin typeface="Calibri"/>
                <a:cs typeface="Calibri"/>
              </a:rPr>
              <a:t>document.getElementById("txtHint").innerHTML=</a:t>
            </a:r>
            <a:r>
              <a:rPr sz="1600" spc="-10" dirty="0">
                <a:solidFill>
                  <a:schemeClr val="accent2"/>
                </a:solidFill>
                <a:latin typeface="Calibri"/>
                <a:cs typeface="Calibri"/>
              </a:rPr>
              <a:t>xmlhttp.responseText</a:t>
            </a:r>
            <a:r>
              <a:rPr sz="1600" spc="-10" dirty="0">
                <a:latin typeface="Calibri"/>
                <a:cs typeface="Calibri"/>
              </a:rPr>
              <a:t>;</a:t>
            </a:r>
            <a:endParaRPr sz="1600"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}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}</a:t>
            </a:r>
            <a:endParaRPr sz="1600">
              <a:latin typeface="Calibri"/>
              <a:cs typeface="Calibri"/>
            </a:endParaRPr>
          </a:p>
          <a:p>
            <a:pPr marL="12700" marR="2192020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latin typeface="Calibri"/>
                <a:cs typeface="Calibri"/>
              </a:rPr>
              <a:t>xmlhttp.open("</a:t>
            </a:r>
            <a:r>
              <a:rPr sz="1600" spc="-10" dirty="0">
                <a:solidFill>
                  <a:schemeClr val="accent2"/>
                </a:solidFill>
                <a:latin typeface="Calibri"/>
                <a:cs typeface="Calibri"/>
              </a:rPr>
              <a:t>GET","gethint.php?q="+str,true</a:t>
            </a:r>
            <a:r>
              <a:rPr sz="1600" spc="-10" dirty="0">
                <a:latin typeface="Calibri"/>
                <a:cs typeface="Calibri"/>
              </a:rPr>
              <a:t>);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xmlhttp.send();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}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70434"/>
            <a:ext cx="7037070" cy="276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&lt;/script&gt;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&lt;/head&gt;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&lt;form&gt;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Enter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Name: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&lt;input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type="text"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value=""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onkeyup="showHint(this.value);"&gt;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&lt;/form&gt;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&lt;p&gt;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&lt;div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id="txtHint"&gt;&lt;b&gt;User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info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will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listed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here.&lt;/b&gt;&lt;/div&gt;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&lt;/p&gt;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&lt;/html&gt;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3429000"/>
            <a:ext cx="8839200" cy="261334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8498" y="91186"/>
            <a:ext cx="574929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b="0" spc="-10" dirty="0">
                <a:latin typeface="Calibri"/>
                <a:cs typeface="Calibri"/>
              </a:rPr>
              <a:t>XML</a:t>
            </a:r>
            <a:r>
              <a:rPr sz="4400" b="0" dirty="0">
                <a:latin typeface="Calibri"/>
                <a:cs typeface="Calibri"/>
              </a:rPr>
              <a:t> </a:t>
            </a:r>
            <a:r>
              <a:rPr sz="4400" b="0" spc="-25" dirty="0">
                <a:latin typeface="Calibri"/>
                <a:cs typeface="Calibri"/>
              </a:rPr>
              <a:t>Http</a:t>
            </a:r>
            <a:r>
              <a:rPr sz="4400" b="0" dirty="0">
                <a:latin typeface="Calibri"/>
                <a:cs typeface="Calibri"/>
              </a:rPr>
              <a:t> </a:t>
            </a:r>
            <a:r>
              <a:rPr sz="4400" b="0" spc="-25" dirty="0">
                <a:latin typeface="Calibri"/>
                <a:cs typeface="Calibri"/>
              </a:rPr>
              <a:t>Request</a:t>
            </a:r>
            <a:r>
              <a:rPr sz="4400" b="0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Object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884046"/>
            <a:ext cx="8039100" cy="5514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800" spc="-10" dirty="0">
                <a:latin typeface="Calibri"/>
                <a:cs typeface="Calibri"/>
              </a:rPr>
              <a:t>XMLHttpRequest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Methods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abort()</a:t>
            </a:r>
            <a:endParaRPr sz="18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800" spc="-5" dirty="0">
                <a:latin typeface="Calibri"/>
                <a:cs typeface="Calibri"/>
              </a:rPr>
              <a:t>Cancels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current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request.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getAllResponseHeaders()</a:t>
            </a:r>
            <a:endParaRPr sz="18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800" spc="-10" dirty="0">
                <a:latin typeface="Calibri"/>
                <a:cs typeface="Calibri"/>
              </a:rPr>
              <a:t>Returns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complete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set</a:t>
            </a:r>
            <a:r>
              <a:rPr sz="1800" dirty="0">
                <a:latin typeface="Calibri"/>
                <a:cs typeface="Calibri"/>
              </a:rPr>
              <a:t> of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HTTP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headers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string.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Calibri"/>
                <a:cs typeface="Calibri"/>
              </a:rPr>
              <a:t>getResponseHeader(</a:t>
            </a:r>
            <a:r>
              <a:rPr sz="1800" b="1" spc="-8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headerName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800" spc="-10" dirty="0">
                <a:latin typeface="Calibri"/>
                <a:cs typeface="Calibri"/>
              </a:rPr>
              <a:t>Returns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value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specified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HTTP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header.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open(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method,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URL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open(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method,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URL,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async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open(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method,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URL,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async,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userName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Calibri"/>
                <a:cs typeface="Calibri"/>
              </a:rPr>
              <a:t>open( method,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URL,</a:t>
            </a:r>
            <a:r>
              <a:rPr sz="1800" b="1" spc="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async,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userName, </a:t>
            </a:r>
            <a:r>
              <a:rPr sz="1800" b="1" spc="-10" dirty="0">
                <a:latin typeface="Calibri"/>
                <a:cs typeface="Calibri"/>
              </a:rPr>
              <a:t>password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800" spc="-10" dirty="0">
                <a:latin typeface="Calibri"/>
                <a:cs typeface="Calibri"/>
              </a:rPr>
              <a:t>Specifies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method,</a:t>
            </a:r>
            <a:r>
              <a:rPr sz="1800" spc="5" dirty="0">
                <a:latin typeface="Calibri"/>
                <a:cs typeface="Calibri"/>
              </a:rPr>
              <a:t> URL,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and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other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optional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attributes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request.</a:t>
            </a:r>
            <a:endParaRPr sz="1800">
              <a:latin typeface="Calibri"/>
              <a:cs typeface="Calibri"/>
            </a:endParaRPr>
          </a:p>
          <a:p>
            <a:pPr marR="5891530" algn="ctr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send(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content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344170" marR="5935980" indent="-344170">
              <a:lnSpc>
                <a:spcPct val="100000"/>
              </a:lnSpc>
              <a:buFont typeface="Arial MT"/>
              <a:buChar char="•"/>
              <a:tabLst>
                <a:tab pos="344170" algn="l"/>
                <a:tab pos="357505" algn="l"/>
              </a:tabLst>
            </a:pPr>
            <a:r>
              <a:rPr sz="1800" spc="-10" dirty="0">
                <a:latin typeface="Calibri"/>
                <a:cs typeface="Calibri"/>
              </a:rPr>
              <a:t>Sends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request.</a:t>
            </a:r>
            <a:endParaRPr sz="1800">
              <a:latin typeface="Calibri"/>
              <a:cs typeface="Calibri"/>
            </a:endParaRPr>
          </a:p>
          <a:p>
            <a:pPr marR="4251325" algn="ctr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Calibri"/>
                <a:cs typeface="Calibri"/>
              </a:rPr>
              <a:t>setRequestHeader(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label, </a:t>
            </a:r>
            <a:r>
              <a:rPr sz="1800" b="1" spc="-15" dirty="0">
                <a:latin typeface="Calibri"/>
                <a:cs typeface="Calibri"/>
              </a:rPr>
              <a:t>value</a:t>
            </a:r>
            <a:r>
              <a:rPr sz="1800" b="1" dirty="0">
                <a:latin typeface="Calibri"/>
                <a:cs typeface="Calibri"/>
              </a:rPr>
              <a:t> )</a:t>
            </a:r>
            <a:endParaRPr sz="1800">
              <a:latin typeface="Calibri"/>
              <a:cs typeface="Calibri"/>
            </a:endParaRPr>
          </a:p>
          <a:p>
            <a:pPr marL="344170" indent="-344170">
              <a:lnSpc>
                <a:spcPct val="100000"/>
              </a:lnSpc>
              <a:buFont typeface="Arial MT"/>
              <a:buChar char="•"/>
              <a:tabLst>
                <a:tab pos="344170" algn="l"/>
                <a:tab pos="357505" algn="l"/>
              </a:tabLst>
            </a:pPr>
            <a:r>
              <a:rPr sz="1800" spc="-10" dirty="0">
                <a:latin typeface="Calibri"/>
                <a:cs typeface="Calibri"/>
              </a:rPr>
              <a:t>Adds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label/value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pair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HTTP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header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sent.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XMLHttpRequest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Properties</a:t>
            </a:r>
            <a:endParaRPr sz="1800">
              <a:latin typeface="Calibri"/>
              <a:cs typeface="Calibri"/>
            </a:endParaRPr>
          </a:p>
          <a:p>
            <a:pPr marR="5393690" algn="ctr">
              <a:lnSpc>
                <a:spcPct val="100000"/>
              </a:lnSpc>
            </a:pPr>
            <a:r>
              <a:rPr sz="1800" b="1" spc="-15" dirty="0">
                <a:latin typeface="Calibri"/>
                <a:cs typeface="Calibri"/>
              </a:rPr>
              <a:t>onreadystatechange</a:t>
            </a:r>
            <a:endParaRPr sz="1800">
              <a:latin typeface="Calibri"/>
              <a:cs typeface="Calibri"/>
            </a:endParaRPr>
          </a:p>
          <a:p>
            <a:pPr marL="344170" marR="1924050" indent="-344170">
              <a:lnSpc>
                <a:spcPct val="100000"/>
              </a:lnSpc>
              <a:buFont typeface="Arial MT"/>
              <a:buChar char="•"/>
              <a:tabLst>
                <a:tab pos="344170" algn="l"/>
                <a:tab pos="357505" algn="l"/>
              </a:tabLst>
            </a:pPr>
            <a:r>
              <a:rPr sz="1800" spc="-10" dirty="0">
                <a:latin typeface="Calibri"/>
                <a:cs typeface="Calibri"/>
              </a:rPr>
              <a:t>An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event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handler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event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that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fires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every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state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change.</a:t>
            </a:r>
            <a:endParaRPr sz="1800">
              <a:latin typeface="Calibri"/>
              <a:cs typeface="Calibri"/>
            </a:endParaRPr>
          </a:p>
          <a:p>
            <a:pPr marR="6292850" algn="ctr">
              <a:lnSpc>
                <a:spcPct val="100000"/>
              </a:lnSpc>
            </a:pPr>
            <a:r>
              <a:rPr sz="1800" b="1" spc="-15" dirty="0">
                <a:latin typeface="Calibri"/>
                <a:cs typeface="Calibri"/>
              </a:rPr>
              <a:t>readyState</a:t>
            </a:r>
            <a:endParaRPr sz="18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readyState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property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defines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current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state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5" dirty="0">
                <a:latin typeface="Calibri"/>
                <a:cs typeface="Calibri"/>
              </a:rPr>
              <a:t> the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XMLHttpRequest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object.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8498" y="91186"/>
            <a:ext cx="574929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b="0" spc="-10" dirty="0">
                <a:latin typeface="Calibri"/>
                <a:cs typeface="Calibri"/>
              </a:rPr>
              <a:t>XML</a:t>
            </a:r>
            <a:r>
              <a:rPr sz="4400" b="0" dirty="0">
                <a:latin typeface="Calibri"/>
                <a:cs typeface="Calibri"/>
              </a:rPr>
              <a:t> </a:t>
            </a:r>
            <a:r>
              <a:rPr sz="4400" b="0" spc="-25" dirty="0">
                <a:latin typeface="Calibri"/>
                <a:cs typeface="Calibri"/>
              </a:rPr>
              <a:t>Http</a:t>
            </a:r>
            <a:r>
              <a:rPr sz="4400" b="0" dirty="0">
                <a:latin typeface="Calibri"/>
                <a:cs typeface="Calibri"/>
              </a:rPr>
              <a:t> </a:t>
            </a:r>
            <a:r>
              <a:rPr sz="4400" b="0" spc="-25" dirty="0">
                <a:latin typeface="Calibri"/>
                <a:cs typeface="Calibri"/>
              </a:rPr>
              <a:t>Request</a:t>
            </a:r>
            <a:r>
              <a:rPr sz="4400" b="0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Object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845998"/>
            <a:ext cx="8608695" cy="520954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409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-5" dirty="0">
                <a:latin typeface="Calibri"/>
                <a:cs typeface="Calibri"/>
              </a:rPr>
              <a:t>received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from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the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45" dirty="0">
                <a:latin typeface="Calibri"/>
                <a:cs typeface="Calibri"/>
              </a:rPr>
              <a:t>server.</a:t>
            </a:r>
            <a:endParaRPr sz="27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315"/>
              </a:spcBef>
            </a:pPr>
            <a:r>
              <a:rPr sz="2700" b="1" spc="-25" dirty="0">
                <a:latin typeface="Calibri"/>
                <a:cs typeface="Calibri"/>
              </a:rPr>
              <a:t>responseText</a:t>
            </a:r>
            <a:endParaRPr sz="27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-15" dirty="0">
                <a:latin typeface="Calibri"/>
                <a:cs typeface="Calibri"/>
              </a:rPr>
              <a:t>Returns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the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response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as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a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string.</a:t>
            </a:r>
            <a:endParaRPr sz="27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315"/>
              </a:spcBef>
            </a:pPr>
            <a:r>
              <a:rPr sz="2700" b="1" dirty="0">
                <a:latin typeface="Calibri"/>
                <a:cs typeface="Calibri"/>
              </a:rPr>
              <a:t>responseXML</a:t>
            </a:r>
            <a:endParaRPr sz="2700">
              <a:latin typeface="Calibri"/>
              <a:cs typeface="Calibri"/>
            </a:endParaRPr>
          </a:p>
          <a:p>
            <a:pPr marL="356870" marR="5080" indent="-344805" algn="just">
              <a:lnSpc>
                <a:spcPct val="90000"/>
              </a:lnSpc>
              <a:spcBef>
                <a:spcPts val="660"/>
              </a:spcBef>
              <a:buFont typeface="Arial MT"/>
              <a:buChar char="•"/>
              <a:tabLst>
                <a:tab pos="357505" algn="l"/>
              </a:tabLst>
            </a:pPr>
            <a:r>
              <a:rPr sz="2700" spc="-15" dirty="0">
                <a:latin typeface="Calibri"/>
                <a:cs typeface="Calibri"/>
              </a:rPr>
              <a:t>Returns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the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response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as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XML.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This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property returns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an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10" dirty="0">
                <a:latin typeface="Calibri"/>
                <a:cs typeface="Calibri"/>
              </a:rPr>
              <a:t>XML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document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object,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which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can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be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examined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parsed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using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the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W3C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DOM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node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tree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methods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properties.</a:t>
            </a:r>
            <a:endParaRPr sz="27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315"/>
              </a:spcBef>
            </a:pPr>
            <a:r>
              <a:rPr sz="2700" b="1" spc="-10" dirty="0">
                <a:latin typeface="Calibri"/>
                <a:cs typeface="Calibri"/>
              </a:rPr>
              <a:t>status</a:t>
            </a:r>
            <a:endParaRPr sz="2700">
              <a:latin typeface="Calibri"/>
              <a:cs typeface="Calibri"/>
            </a:endParaRPr>
          </a:p>
          <a:p>
            <a:pPr marL="356870" marR="255904" indent="-344805">
              <a:lnSpc>
                <a:spcPts val="2910"/>
              </a:lnSpc>
              <a:spcBef>
                <a:spcPts val="71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-15" dirty="0">
                <a:latin typeface="Calibri"/>
                <a:cs typeface="Calibri"/>
              </a:rPr>
              <a:t>Returns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the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status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as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a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number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(e.g.,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404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for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"Not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Found"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200</a:t>
            </a:r>
            <a:r>
              <a:rPr sz="2700" spc="-20" dirty="0">
                <a:latin typeface="Calibri"/>
                <a:cs typeface="Calibri"/>
              </a:rPr>
              <a:t> for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"OK").</a:t>
            </a:r>
            <a:endParaRPr sz="27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290"/>
              </a:spcBef>
            </a:pPr>
            <a:r>
              <a:rPr sz="2700" b="1" spc="-35" dirty="0">
                <a:latin typeface="Calibri"/>
                <a:cs typeface="Calibri"/>
              </a:rPr>
              <a:t>statusText</a:t>
            </a:r>
            <a:endParaRPr sz="27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-15" dirty="0">
                <a:latin typeface="Calibri"/>
                <a:cs typeface="Calibri"/>
              </a:rPr>
              <a:t>Returns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the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status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as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a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string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(e.g.,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"Not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Found"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or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"OK").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4366" y="189941"/>
            <a:ext cx="6737984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25" dirty="0">
                <a:latin typeface="Calibri"/>
                <a:cs typeface="Calibri"/>
              </a:rPr>
              <a:t>onreadystatechange</a:t>
            </a:r>
            <a:r>
              <a:rPr sz="4400" b="0" spc="50" dirty="0">
                <a:latin typeface="Calibri"/>
                <a:cs typeface="Calibri"/>
              </a:rPr>
              <a:t> </a:t>
            </a:r>
            <a:r>
              <a:rPr sz="4400" b="0" spc="-15" dirty="0">
                <a:latin typeface="Calibri"/>
                <a:cs typeface="Calibri"/>
              </a:rPr>
              <a:t>Property</a:t>
            </a:r>
            <a:endParaRPr sz="44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00037" y="1366837"/>
          <a:ext cx="8686800" cy="4876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4600"/>
                <a:gridCol w="6172200"/>
              </a:tblGrid>
              <a:tr h="434848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Property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Description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735076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onreadystatechange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48260" marR="445134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Defines</a:t>
                      </a:r>
                      <a:r>
                        <a:rPr sz="18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function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called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when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readyState</a:t>
                      </a:r>
                      <a:r>
                        <a:rPr sz="18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property </a:t>
                      </a:r>
                      <a:r>
                        <a:rPr sz="1800" spc="-3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changes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</a:tr>
              <a:tr h="1936369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readyState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 marR="23380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Holds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status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XMLHttpRequest. </a:t>
                      </a:r>
                      <a:r>
                        <a:rPr sz="1800" spc="-3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0: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request</a:t>
                      </a:r>
                      <a:r>
                        <a:rPr sz="18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initialized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1: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server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connection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established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2: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request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received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3: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processing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request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4: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request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finished</a:t>
                      </a:r>
                      <a:r>
                        <a:rPr sz="18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response</a:t>
                      </a:r>
                      <a:r>
                        <a:rPr sz="18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ready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1335671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20" dirty="0">
                          <a:latin typeface="Calibri"/>
                          <a:cs typeface="Calibri"/>
                        </a:rPr>
                        <a:t>status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200: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"OK"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403: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"Forbidden"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404: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"Page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found"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complete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list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go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Http</a:t>
                      </a:r>
                      <a:r>
                        <a:rPr sz="1800" u="heavy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 </a:t>
                      </a:r>
                      <a:r>
                        <a:rPr sz="1800" u="heavy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Messages</a:t>
                      </a:r>
                      <a:r>
                        <a:rPr sz="1800" u="heavy" spc="6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 </a:t>
                      </a:r>
                      <a:r>
                        <a:rPr sz="1800" u="heavy" spc="-2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Reference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</a:tr>
              <a:tr h="434835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35" dirty="0">
                          <a:latin typeface="Calibri"/>
                          <a:cs typeface="Calibri"/>
                        </a:rPr>
                        <a:t>statusText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Returns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status-text</a:t>
                      </a:r>
                      <a:r>
                        <a:rPr sz="18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(e.g.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"OK"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"Not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Found")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CCCCCC"/>
                      </a:solidFill>
                      <a:prstDash val="solid"/>
                    </a:lnL>
                    <a:lnR w="9525">
                      <a:solidFill>
                        <a:srgbClr val="CCCCCC"/>
                      </a:solidFill>
                      <a:prstDash val="solid"/>
                    </a:lnR>
                    <a:lnT w="9525">
                      <a:solidFill>
                        <a:srgbClr val="CCCCCC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6870" marR="685165" indent="-34480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en-IN" sz="2800" spc="-10" dirty="0" smtClean="0">
                <a:latin typeface="Calibri"/>
                <a:cs typeface="Calibri"/>
              </a:rPr>
              <a:t>AJAX:</a:t>
            </a:r>
            <a:r>
              <a:rPr lang="en-IN" sz="2800" spc="10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Ajax</a:t>
            </a:r>
            <a:r>
              <a:rPr lang="en-IN" sz="2800" spc="-2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Client</a:t>
            </a:r>
            <a:r>
              <a:rPr lang="en-IN" sz="2800" spc="-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Server</a:t>
            </a:r>
            <a:r>
              <a:rPr lang="en-IN" sz="2800" spc="1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Architecture-XML </a:t>
            </a:r>
            <a:r>
              <a:rPr lang="en-IN" sz="2800" spc="-710" dirty="0" smtClean="0"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Http</a:t>
            </a:r>
            <a:r>
              <a:rPr lang="en-IN" sz="2800" spc="5" dirty="0" smtClean="0">
                <a:latin typeface="Calibri"/>
                <a:cs typeface="Calibri"/>
              </a:rPr>
              <a:t> </a:t>
            </a:r>
            <a:r>
              <a:rPr lang="en-IN" sz="2800" spc="-20" dirty="0" smtClean="0">
                <a:latin typeface="Calibri"/>
                <a:cs typeface="Calibri"/>
              </a:rPr>
              <a:t>Request</a:t>
            </a:r>
            <a:r>
              <a:rPr lang="en-IN" sz="2800" spc="15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Object-Call</a:t>
            </a:r>
            <a:r>
              <a:rPr lang="en-IN" sz="2800" spc="2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Back</a:t>
            </a:r>
            <a:r>
              <a:rPr lang="en-IN" sz="2800" spc="-10" dirty="0" smtClean="0">
                <a:latin typeface="Calibri"/>
                <a:cs typeface="Calibri"/>
              </a:rPr>
              <a:t> Methods;</a:t>
            </a:r>
            <a:endParaRPr lang="en-IN" sz="2800" dirty="0" smtClean="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en-IN" sz="2800" spc="-50" dirty="0" smtClean="0">
                <a:latin typeface="Calibri"/>
                <a:cs typeface="Calibri"/>
              </a:rPr>
              <a:t>Web</a:t>
            </a:r>
            <a:r>
              <a:rPr lang="en-IN" sz="2800" spc="3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Services:</a:t>
            </a:r>
            <a:r>
              <a:rPr lang="en-IN" sz="2800" spc="4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Introduction-</a:t>
            </a:r>
            <a:r>
              <a:rPr lang="en-IN" sz="2800" spc="25" dirty="0" smtClean="0">
                <a:latin typeface="Calibri"/>
                <a:cs typeface="Calibri"/>
              </a:rPr>
              <a:t> </a:t>
            </a:r>
            <a:r>
              <a:rPr lang="en-IN" sz="2800" spc="-30" dirty="0" smtClean="0">
                <a:latin typeface="Calibri"/>
                <a:cs typeface="Calibri"/>
              </a:rPr>
              <a:t>Java</a:t>
            </a:r>
            <a:r>
              <a:rPr lang="en-IN" sz="2800" spc="25" dirty="0" smtClean="0"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web</a:t>
            </a:r>
            <a:r>
              <a:rPr lang="en-IN" sz="2800" spc="2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services </a:t>
            </a:r>
            <a:r>
              <a:rPr lang="en-IN" sz="2800" spc="-705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Basics</a:t>
            </a:r>
            <a:r>
              <a:rPr lang="en-IN" sz="2800" spc="15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–</a:t>
            </a:r>
            <a:r>
              <a:rPr lang="en-IN" sz="2800" spc="1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Creating,</a:t>
            </a:r>
            <a:r>
              <a:rPr lang="en-IN" sz="2800" spc="1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Publishing, </a:t>
            </a:r>
            <a:r>
              <a:rPr lang="en-IN" sz="2800" spc="-55" dirty="0" smtClean="0">
                <a:latin typeface="Calibri"/>
                <a:cs typeface="Calibri"/>
              </a:rPr>
              <a:t>Testing</a:t>
            </a:r>
            <a:r>
              <a:rPr lang="en-IN" sz="2800" spc="3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and </a:t>
            </a:r>
            <a:r>
              <a:rPr lang="en-IN" sz="280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Describing</a:t>
            </a:r>
            <a:r>
              <a:rPr lang="en-IN" sz="2800" spc="2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a</a:t>
            </a:r>
            <a:r>
              <a:rPr lang="en-IN" sz="2800" spc="20" dirty="0" smtClean="0">
                <a:latin typeface="Calibri"/>
                <a:cs typeface="Calibri"/>
              </a:rPr>
              <a:t> </a:t>
            </a:r>
            <a:r>
              <a:rPr lang="en-IN" sz="2800" spc="-50" dirty="0" smtClean="0">
                <a:latin typeface="Calibri"/>
                <a:cs typeface="Calibri"/>
              </a:rPr>
              <a:t>Web</a:t>
            </a:r>
            <a:r>
              <a:rPr lang="en-IN" sz="2800" spc="10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services</a:t>
            </a:r>
            <a:r>
              <a:rPr lang="en-IN" sz="2800" spc="3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(WSDL)-Consuming </a:t>
            </a:r>
            <a:r>
              <a:rPr lang="en-IN" sz="2800" spc="-71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a</a:t>
            </a:r>
            <a:r>
              <a:rPr lang="en-IN" sz="2800" spc="-10" dirty="0" smtClean="0"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web</a:t>
            </a:r>
            <a:r>
              <a:rPr lang="en-IN" sz="2800" spc="1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service,</a:t>
            </a:r>
            <a:r>
              <a:rPr lang="en-IN" sz="2800" spc="35" dirty="0" smtClean="0"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Database</a:t>
            </a:r>
            <a:r>
              <a:rPr lang="en-IN" sz="2800" spc="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Driven</a:t>
            </a:r>
            <a:r>
              <a:rPr lang="en-IN" sz="2800" spc="10" dirty="0" smtClean="0"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web</a:t>
            </a:r>
            <a:r>
              <a:rPr lang="en-IN" sz="2800" spc="15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service </a:t>
            </a:r>
            <a:r>
              <a:rPr lang="en-IN" sz="2800" dirty="0" smtClean="0">
                <a:latin typeface="Calibri"/>
                <a:cs typeface="Calibri"/>
              </a:rPr>
              <a:t> </a:t>
            </a:r>
            <a:r>
              <a:rPr lang="en-IN" sz="2800" spc="-20" dirty="0" smtClean="0">
                <a:latin typeface="Calibri"/>
                <a:cs typeface="Calibri"/>
              </a:rPr>
              <a:t>from</a:t>
            </a:r>
            <a:r>
              <a:rPr lang="en-IN" sz="280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an</a:t>
            </a:r>
            <a:r>
              <a:rPr lang="en-IN" sz="2800" spc="2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application</a:t>
            </a:r>
            <a:r>
              <a:rPr lang="en-IN" sz="2800" spc="4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–</a:t>
            </a:r>
            <a:r>
              <a:rPr lang="en-IN" sz="2800" spc="10" dirty="0" smtClean="0">
                <a:latin typeface="Calibri"/>
                <a:cs typeface="Calibri"/>
              </a:rPr>
              <a:t> </a:t>
            </a:r>
            <a:r>
              <a:rPr lang="en-IN" sz="2800" spc="-100" dirty="0" smtClean="0">
                <a:latin typeface="Calibri"/>
                <a:cs typeface="Calibri"/>
              </a:rPr>
              <a:t>SOAP.</a:t>
            </a:r>
            <a:endParaRPr lang="en-IN" sz="2800" dirty="0" smtClean="0">
              <a:latin typeface="Calibri"/>
              <a:cs typeface="Calibri"/>
            </a:endParaRP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UNIT V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6870" marR="66040" indent="-344805">
              <a:lnSpc>
                <a:spcPts val="2910"/>
              </a:lnSpc>
              <a:spcBef>
                <a:spcPts val="484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en-IN" spc="-10" dirty="0" smtClean="0">
                <a:latin typeface="Calibri"/>
                <a:cs typeface="Calibri"/>
              </a:rPr>
              <a:t>AJAX</a:t>
            </a:r>
            <a:r>
              <a:rPr lang="en-IN" dirty="0" smtClean="0">
                <a:latin typeface="Calibri"/>
                <a:cs typeface="Calibri"/>
              </a:rPr>
              <a:t> is </a:t>
            </a:r>
            <a:r>
              <a:rPr lang="en-IN" spc="5" dirty="0" smtClean="0">
                <a:latin typeface="Calibri"/>
                <a:cs typeface="Calibri"/>
              </a:rPr>
              <a:t>not</a:t>
            </a:r>
            <a:r>
              <a:rPr lang="en-IN" spc="-35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a</a:t>
            </a:r>
            <a:r>
              <a:rPr lang="en-IN" spc="-20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latin typeface="Calibri"/>
                <a:cs typeface="Calibri"/>
              </a:rPr>
              <a:t>new</a:t>
            </a:r>
            <a:r>
              <a:rPr lang="en-IN" spc="-5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latin typeface="Calibri"/>
                <a:cs typeface="Calibri"/>
              </a:rPr>
              <a:t>programming</a:t>
            </a:r>
            <a:r>
              <a:rPr lang="en-IN" spc="-15" dirty="0" smtClean="0">
                <a:latin typeface="Calibri"/>
                <a:cs typeface="Calibri"/>
              </a:rPr>
              <a:t> </a:t>
            </a:r>
            <a:r>
              <a:rPr lang="en-IN" spc="-5" dirty="0" smtClean="0">
                <a:latin typeface="Calibri"/>
                <a:cs typeface="Calibri"/>
              </a:rPr>
              <a:t>language,</a:t>
            </a:r>
            <a:r>
              <a:rPr lang="en-IN" spc="-5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but</a:t>
            </a:r>
            <a:r>
              <a:rPr lang="en-IN" spc="-10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a</a:t>
            </a:r>
            <a:r>
              <a:rPr lang="en-IN" spc="-15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latin typeface="Calibri"/>
                <a:cs typeface="Calibri"/>
              </a:rPr>
              <a:t>new </a:t>
            </a:r>
            <a:r>
              <a:rPr lang="en-IN" spc="-20" dirty="0" smtClean="0">
                <a:latin typeface="Calibri"/>
                <a:cs typeface="Calibri"/>
              </a:rPr>
              <a:t>way</a:t>
            </a:r>
            <a:r>
              <a:rPr lang="en-IN" spc="-40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latin typeface="Calibri"/>
                <a:cs typeface="Calibri"/>
              </a:rPr>
              <a:t>to </a:t>
            </a:r>
            <a:r>
              <a:rPr lang="en-IN" spc="-595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use</a:t>
            </a:r>
            <a:r>
              <a:rPr lang="en-IN" spc="-30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latin typeface="Calibri"/>
                <a:cs typeface="Calibri"/>
              </a:rPr>
              <a:t>existing</a:t>
            </a:r>
            <a:r>
              <a:rPr lang="en-IN" spc="-50" dirty="0" smtClean="0">
                <a:latin typeface="Calibri"/>
                <a:cs typeface="Calibri"/>
              </a:rPr>
              <a:t> </a:t>
            </a:r>
            <a:r>
              <a:rPr lang="en-IN" spc="-15" dirty="0" smtClean="0">
                <a:latin typeface="Calibri"/>
                <a:cs typeface="Calibri"/>
              </a:rPr>
              <a:t>standards.</a:t>
            </a:r>
            <a:endParaRPr lang="en-IN" dirty="0" smtClean="0">
              <a:latin typeface="Calibri"/>
              <a:cs typeface="Calibri"/>
            </a:endParaRPr>
          </a:p>
          <a:p>
            <a:pPr marL="356870" marR="76835" indent="-344805">
              <a:lnSpc>
                <a:spcPct val="90000"/>
              </a:lnSpc>
              <a:spcBef>
                <a:spcPts val="61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en-IN" spc="-10" dirty="0" smtClean="0">
                <a:latin typeface="Calibri"/>
                <a:cs typeface="Calibri"/>
              </a:rPr>
              <a:t>AJAX </a:t>
            </a:r>
            <a:r>
              <a:rPr lang="en-IN" dirty="0" smtClean="0">
                <a:latin typeface="Calibri"/>
                <a:cs typeface="Calibri"/>
              </a:rPr>
              <a:t>is </a:t>
            </a:r>
            <a:r>
              <a:rPr lang="en-IN" spc="5" dirty="0" smtClean="0">
                <a:latin typeface="Calibri"/>
                <a:cs typeface="Calibri"/>
              </a:rPr>
              <a:t>the </a:t>
            </a:r>
            <a:r>
              <a:rPr lang="en-IN" spc="-5" dirty="0" smtClean="0">
                <a:latin typeface="Calibri"/>
                <a:cs typeface="Calibri"/>
              </a:rPr>
              <a:t>art </a:t>
            </a:r>
            <a:r>
              <a:rPr lang="en-IN" spc="5" dirty="0" smtClean="0">
                <a:latin typeface="Calibri"/>
                <a:cs typeface="Calibri"/>
              </a:rPr>
              <a:t>of </a:t>
            </a:r>
            <a:r>
              <a:rPr lang="en-IN" spc="-15" dirty="0" smtClean="0">
                <a:latin typeface="Calibri"/>
                <a:cs typeface="Calibri"/>
              </a:rPr>
              <a:t>exchanging data </a:t>
            </a:r>
            <a:r>
              <a:rPr lang="en-IN" spc="5" dirty="0" smtClean="0">
                <a:latin typeface="Calibri"/>
                <a:cs typeface="Calibri"/>
              </a:rPr>
              <a:t>with a </a:t>
            </a:r>
            <a:r>
              <a:rPr lang="en-IN" spc="-40" dirty="0" smtClean="0">
                <a:latin typeface="Calibri"/>
                <a:cs typeface="Calibri"/>
              </a:rPr>
              <a:t>server, </a:t>
            </a:r>
            <a:r>
              <a:rPr lang="en-IN" dirty="0" smtClean="0">
                <a:latin typeface="Calibri"/>
                <a:cs typeface="Calibri"/>
              </a:rPr>
              <a:t>and </a:t>
            </a:r>
            <a:r>
              <a:rPr lang="en-IN" spc="5" dirty="0" smtClean="0">
                <a:latin typeface="Calibri"/>
                <a:cs typeface="Calibri"/>
              </a:rPr>
              <a:t> </a:t>
            </a:r>
            <a:r>
              <a:rPr lang="en-IN" spc="-5" dirty="0" smtClean="0">
                <a:latin typeface="Calibri"/>
                <a:cs typeface="Calibri"/>
              </a:rPr>
              <a:t>updating</a:t>
            </a:r>
            <a:r>
              <a:rPr lang="en-IN" spc="-5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parts</a:t>
            </a:r>
            <a:r>
              <a:rPr lang="en-IN" spc="-15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of</a:t>
            </a:r>
            <a:r>
              <a:rPr lang="en-IN" spc="-25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a</a:t>
            </a:r>
            <a:r>
              <a:rPr lang="en-IN" spc="-2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web</a:t>
            </a:r>
            <a:r>
              <a:rPr lang="en-IN" spc="-50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latin typeface="Calibri"/>
                <a:cs typeface="Calibri"/>
              </a:rPr>
              <a:t>page </a:t>
            </a:r>
            <a:r>
              <a:rPr lang="en-IN" dirty="0" smtClean="0">
                <a:latin typeface="Calibri"/>
                <a:cs typeface="Calibri"/>
              </a:rPr>
              <a:t>-</a:t>
            </a:r>
            <a:r>
              <a:rPr lang="en-IN" spc="-5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without</a:t>
            </a:r>
            <a:r>
              <a:rPr lang="en-IN" spc="-55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reloading</a:t>
            </a:r>
            <a:r>
              <a:rPr lang="en-IN" spc="-40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the</a:t>
            </a:r>
            <a:r>
              <a:rPr lang="en-IN" spc="-35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whole </a:t>
            </a:r>
            <a:r>
              <a:rPr lang="en-IN" spc="-600" dirty="0" smtClean="0">
                <a:latin typeface="Calibri"/>
                <a:cs typeface="Calibri"/>
              </a:rPr>
              <a:t> </a:t>
            </a:r>
            <a:r>
              <a:rPr lang="en-IN" spc="-5" dirty="0" smtClean="0">
                <a:latin typeface="Calibri"/>
                <a:cs typeface="Calibri"/>
              </a:rPr>
              <a:t>page.</a:t>
            </a:r>
            <a:endParaRPr lang="en-IN" dirty="0" smtClean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en-IN" spc="-10" dirty="0" smtClean="0">
                <a:latin typeface="Calibri"/>
                <a:cs typeface="Calibri"/>
              </a:rPr>
              <a:t>AJAX</a:t>
            </a:r>
            <a:r>
              <a:rPr lang="en-IN" spc="-20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latin typeface="Calibri"/>
                <a:cs typeface="Calibri"/>
              </a:rPr>
              <a:t>just</a:t>
            </a:r>
            <a:r>
              <a:rPr lang="en-IN" spc="-2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uses</a:t>
            </a:r>
            <a:r>
              <a:rPr lang="en-IN" spc="-60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a</a:t>
            </a:r>
            <a:r>
              <a:rPr lang="en-IN" spc="-1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combination</a:t>
            </a:r>
            <a:r>
              <a:rPr lang="en-IN" spc="-105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of:</a:t>
            </a:r>
          </a:p>
          <a:p>
            <a:pPr marL="756285" lvl="1" indent="-287020">
              <a:lnSpc>
                <a:spcPts val="2735"/>
              </a:lnSpc>
              <a:spcBef>
                <a:spcPts val="325"/>
              </a:spcBef>
              <a:buFont typeface="Arial MT"/>
              <a:buChar char="–"/>
              <a:tabLst>
                <a:tab pos="756920" algn="l"/>
              </a:tabLst>
            </a:pPr>
            <a:r>
              <a:rPr lang="en-IN" sz="2400" dirty="0" smtClean="0">
                <a:latin typeface="Calibri"/>
                <a:cs typeface="Calibri"/>
              </a:rPr>
              <a:t>A</a:t>
            </a:r>
            <a:r>
              <a:rPr lang="en-IN" sz="2400" spc="-10" dirty="0" smtClean="0">
                <a:latin typeface="Calibri"/>
                <a:cs typeface="Calibri"/>
              </a:rPr>
              <a:t> </a:t>
            </a:r>
            <a:r>
              <a:rPr lang="en-IN" sz="2400" spc="-15" dirty="0" smtClean="0">
                <a:latin typeface="Calibri"/>
                <a:cs typeface="Calibri"/>
              </a:rPr>
              <a:t>browser</a:t>
            </a:r>
            <a:r>
              <a:rPr lang="en-IN" sz="2400" spc="-10" dirty="0" smtClean="0">
                <a:latin typeface="Calibri"/>
                <a:cs typeface="Calibri"/>
              </a:rPr>
              <a:t> </a:t>
            </a:r>
            <a:r>
              <a:rPr lang="en-IN" sz="2400" spc="5" dirty="0" smtClean="0">
                <a:latin typeface="Calibri"/>
                <a:cs typeface="Calibri"/>
              </a:rPr>
              <a:t>built-in</a:t>
            </a:r>
            <a:r>
              <a:rPr lang="en-IN" sz="2400" spc="-45" dirty="0" smtClean="0">
                <a:latin typeface="Calibri"/>
                <a:cs typeface="Calibri"/>
              </a:rPr>
              <a:t> </a:t>
            </a:r>
            <a:r>
              <a:rPr lang="en-IN" sz="2400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XMLHttpRequest</a:t>
            </a:r>
            <a:r>
              <a:rPr lang="en-IN" sz="2400" spc="-3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IN" sz="2400" spc="-5" dirty="0" smtClean="0">
                <a:solidFill>
                  <a:srgbClr val="FF0000"/>
                </a:solidFill>
                <a:latin typeface="Calibri"/>
                <a:cs typeface="Calibri"/>
              </a:rPr>
              <a:t>object</a:t>
            </a:r>
            <a:r>
              <a:rPr lang="en-IN" sz="2400" spc="-2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IN" sz="2400" spc="-10" dirty="0" smtClean="0">
                <a:latin typeface="Calibri"/>
                <a:cs typeface="Calibri"/>
              </a:rPr>
              <a:t>(to</a:t>
            </a:r>
            <a:r>
              <a:rPr lang="en-IN" sz="2400" spc="-25" dirty="0" smtClean="0">
                <a:latin typeface="Calibri"/>
                <a:cs typeface="Calibri"/>
              </a:rPr>
              <a:t> </a:t>
            </a:r>
            <a:r>
              <a:rPr lang="en-IN" sz="2400" spc="-5" dirty="0" smtClean="0">
                <a:latin typeface="Calibri"/>
                <a:cs typeface="Calibri"/>
              </a:rPr>
              <a:t>request</a:t>
            </a:r>
            <a:r>
              <a:rPr lang="en-IN" sz="2400" spc="-25" dirty="0" smtClean="0">
                <a:latin typeface="Calibri"/>
                <a:cs typeface="Calibri"/>
              </a:rPr>
              <a:t> </a:t>
            </a:r>
            <a:r>
              <a:rPr lang="en-IN" sz="2400" spc="-10" dirty="0" smtClean="0">
                <a:latin typeface="Calibri"/>
                <a:cs typeface="Calibri"/>
              </a:rPr>
              <a:t>data</a:t>
            </a:r>
            <a:r>
              <a:rPr lang="en-IN" sz="2400" spc="-30" dirty="0" smtClean="0">
                <a:latin typeface="Calibri"/>
                <a:cs typeface="Calibri"/>
              </a:rPr>
              <a:t> </a:t>
            </a:r>
            <a:r>
              <a:rPr lang="en-IN" sz="2400" spc="-15" dirty="0" smtClean="0">
                <a:latin typeface="Calibri"/>
                <a:cs typeface="Calibri"/>
              </a:rPr>
              <a:t>from</a:t>
            </a:r>
            <a:endParaRPr lang="en-IN" sz="2400" dirty="0" smtClean="0">
              <a:latin typeface="Calibri"/>
              <a:cs typeface="Calibri"/>
            </a:endParaRPr>
          </a:p>
          <a:p>
            <a:pPr marL="756285">
              <a:lnSpc>
                <a:spcPts val="2735"/>
              </a:lnSpc>
            </a:pPr>
            <a:r>
              <a:rPr lang="en-IN" sz="2400" dirty="0" smtClean="0">
                <a:latin typeface="Calibri"/>
                <a:cs typeface="Calibri"/>
              </a:rPr>
              <a:t>a</a:t>
            </a:r>
            <a:r>
              <a:rPr lang="en-IN" sz="2400" spc="-35" dirty="0" smtClean="0">
                <a:latin typeface="Calibri"/>
                <a:cs typeface="Calibri"/>
              </a:rPr>
              <a:t> </a:t>
            </a:r>
            <a:r>
              <a:rPr lang="en-IN" sz="2400" spc="-15" dirty="0" smtClean="0">
                <a:latin typeface="Calibri"/>
                <a:cs typeface="Calibri"/>
              </a:rPr>
              <a:t>web</a:t>
            </a:r>
            <a:r>
              <a:rPr lang="en-IN" sz="2400" spc="-5" dirty="0" smtClean="0">
                <a:latin typeface="Calibri"/>
                <a:cs typeface="Calibri"/>
              </a:rPr>
              <a:t> server)</a:t>
            </a:r>
            <a:endParaRPr lang="en-IN" sz="2400" dirty="0" smtClean="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 MT"/>
              <a:buChar char="–"/>
              <a:tabLst>
                <a:tab pos="756920" algn="l"/>
              </a:tabLst>
            </a:pPr>
            <a:r>
              <a:rPr lang="en-IN" sz="2400" spc="-10" dirty="0" smtClean="0">
                <a:solidFill>
                  <a:srgbClr val="FF0000"/>
                </a:solidFill>
                <a:latin typeface="Calibri"/>
                <a:cs typeface="Calibri"/>
              </a:rPr>
              <a:t>JavaScript</a:t>
            </a:r>
            <a:r>
              <a:rPr lang="en-IN" sz="2400" spc="-2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IN" sz="2400" dirty="0" smtClean="0">
                <a:latin typeface="Calibri"/>
                <a:cs typeface="Calibri"/>
              </a:rPr>
              <a:t>and</a:t>
            </a:r>
            <a:r>
              <a:rPr lang="en-IN" sz="2400" spc="-30" dirty="0" smtClean="0">
                <a:latin typeface="Calibri"/>
                <a:cs typeface="Calibri"/>
              </a:rPr>
              <a:t> </a:t>
            </a:r>
            <a:r>
              <a:rPr lang="en-IN" sz="2400" dirty="0" smtClean="0">
                <a:solidFill>
                  <a:srgbClr val="FF0000"/>
                </a:solidFill>
                <a:latin typeface="Calibri"/>
                <a:cs typeface="Calibri"/>
              </a:rPr>
              <a:t>HTML DOM</a:t>
            </a:r>
            <a:r>
              <a:rPr lang="en-IN" sz="2400" spc="-2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IN" sz="2400" spc="-10" dirty="0" smtClean="0">
                <a:latin typeface="Calibri"/>
                <a:cs typeface="Calibri"/>
              </a:rPr>
              <a:t>(to</a:t>
            </a:r>
            <a:r>
              <a:rPr lang="en-IN" sz="2400" spc="-35" dirty="0" smtClean="0">
                <a:latin typeface="Calibri"/>
                <a:cs typeface="Calibri"/>
              </a:rPr>
              <a:t> </a:t>
            </a:r>
            <a:r>
              <a:rPr lang="en-IN" sz="2400" spc="-5" dirty="0" smtClean="0">
                <a:latin typeface="Calibri"/>
                <a:cs typeface="Calibri"/>
              </a:rPr>
              <a:t>display</a:t>
            </a:r>
            <a:r>
              <a:rPr lang="en-IN" sz="2400" spc="-25" dirty="0" smtClean="0">
                <a:latin typeface="Calibri"/>
                <a:cs typeface="Calibri"/>
              </a:rPr>
              <a:t> </a:t>
            </a:r>
            <a:r>
              <a:rPr lang="en-IN" sz="2400" spc="-5" dirty="0" smtClean="0">
                <a:latin typeface="Calibri"/>
                <a:cs typeface="Calibri"/>
              </a:rPr>
              <a:t>or</a:t>
            </a:r>
            <a:r>
              <a:rPr lang="en-IN" sz="2400" spc="-15" dirty="0" smtClean="0">
                <a:latin typeface="Calibri"/>
                <a:cs typeface="Calibri"/>
              </a:rPr>
              <a:t> </a:t>
            </a:r>
            <a:r>
              <a:rPr lang="en-IN" sz="2400" dirty="0" smtClean="0">
                <a:latin typeface="Calibri"/>
                <a:cs typeface="Calibri"/>
              </a:rPr>
              <a:t>use</a:t>
            </a:r>
            <a:r>
              <a:rPr lang="en-IN" sz="2400" spc="-15" dirty="0" smtClean="0">
                <a:latin typeface="Calibri"/>
                <a:cs typeface="Calibri"/>
              </a:rPr>
              <a:t> </a:t>
            </a:r>
            <a:r>
              <a:rPr lang="en-IN" sz="2400" dirty="0" smtClean="0">
                <a:latin typeface="Calibri"/>
                <a:cs typeface="Calibri"/>
              </a:rPr>
              <a:t>the</a:t>
            </a:r>
            <a:r>
              <a:rPr lang="en-IN" sz="2400" spc="-10" dirty="0" smtClean="0">
                <a:latin typeface="Calibri"/>
                <a:cs typeface="Calibri"/>
              </a:rPr>
              <a:t> data)</a:t>
            </a:r>
            <a:endParaRPr lang="en-IN" sz="2400" dirty="0" smtClean="0">
              <a:latin typeface="Calibri"/>
              <a:cs typeface="Calibri"/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pc="-10" dirty="0" smtClean="0">
                <a:solidFill>
                  <a:srgbClr val="FF0000"/>
                </a:solidFill>
              </a:rPr>
              <a:t>A</a:t>
            </a:r>
            <a:r>
              <a:rPr lang="en-IN" b="0" spc="-10" dirty="0" smtClean="0">
                <a:latin typeface="Calibri"/>
                <a:cs typeface="Calibri"/>
              </a:rPr>
              <a:t>synchronous</a:t>
            </a:r>
            <a:r>
              <a:rPr lang="en-IN" b="0" spc="-75" dirty="0" smtClean="0">
                <a:latin typeface="Calibri"/>
                <a:cs typeface="Calibri"/>
              </a:rPr>
              <a:t> </a:t>
            </a:r>
            <a:r>
              <a:rPr lang="en-IN" spc="-15" dirty="0" smtClean="0">
                <a:solidFill>
                  <a:srgbClr val="FF0000"/>
                </a:solidFill>
              </a:rPr>
              <a:t>J</a:t>
            </a:r>
            <a:r>
              <a:rPr lang="en-IN" b="0" spc="-15" dirty="0" smtClean="0">
                <a:latin typeface="Calibri"/>
                <a:cs typeface="Calibri"/>
              </a:rPr>
              <a:t>avaScript</a:t>
            </a:r>
            <a:r>
              <a:rPr lang="en-IN" b="0" spc="-45" dirty="0" smtClean="0">
                <a:latin typeface="Calibri"/>
                <a:cs typeface="Calibri"/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A</a:t>
            </a:r>
            <a:r>
              <a:rPr lang="en-IN" b="0" dirty="0" smtClean="0">
                <a:latin typeface="Calibri"/>
                <a:cs typeface="Calibri"/>
              </a:rPr>
              <a:t>nd</a:t>
            </a:r>
            <a:r>
              <a:rPr lang="en-IN" b="0" spc="-3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X</a:t>
            </a:r>
            <a:r>
              <a:rPr lang="en-IN" b="0" dirty="0" smtClean="0">
                <a:latin typeface="Calibri"/>
                <a:cs typeface="Calibri"/>
              </a:rPr>
              <a:t>ML.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6870" marR="483234" indent="-344805">
              <a:lnSpc>
                <a:spcPts val="2900"/>
              </a:lnSpc>
              <a:spcBef>
                <a:spcPts val="68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en-IN" spc="-10" dirty="0" smtClean="0">
                <a:latin typeface="Calibri"/>
                <a:cs typeface="Calibri"/>
              </a:rPr>
              <a:t>AJAX </a:t>
            </a:r>
            <a:r>
              <a:rPr lang="en-IN" dirty="0" smtClean="0">
                <a:latin typeface="Calibri"/>
                <a:cs typeface="Calibri"/>
              </a:rPr>
              <a:t>allows</a:t>
            </a:r>
            <a:r>
              <a:rPr lang="en-IN" spc="-4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web</a:t>
            </a:r>
            <a:r>
              <a:rPr lang="en-IN" spc="-50" dirty="0" smtClean="0">
                <a:latin typeface="Calibri"/>
                <a:cs typeface="Calibri"/>
              </a:rPr>
              <a:t> </a:t>
            </a:r>
            <a:r>
              <a:rPr lang="en-IN" spc="-5" dirty="0" smtClean="0">
                <a:latin typeface="Calibri"/>
                <a:cs typeface="Calibri"/>
              </a:rPr>
              <a:t>pages</a:t>
            </a:r>
            <a:r>
              <a:rPr lang="en-IN" spc="-25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latin typeface="Calibri"/>
                <a:cs typeface="Calibri"/>
              </a:rPr>
              <a:t>to</a:t>
            </a:r>
            <a:r>
              <a:rPr lang="en-IN" spc="-3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be</a:t>
            </a:r>
            <a:r>
              <a:rPr lang="en-IN" spc="-30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latin typeface="Calibri"/>
                <a:cs typeface="Calibri"/>
              </a:rPr>
              <a:t>updated</a:t>
            </a:r>
            <a:r>
              <a:rPr lang="en-IN" spc="-20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solidFill>
                  <a:srgbClr val="FF0000"/>
                </a:solidFill>
                <a:latin typeface="Calibri"/>
                <a:cs typeface="Calibri"/>
              </a:rPr>
              <a:t>asynchronously</a:t>
            </a:r>
            <a:r>
              <a:rPr lang="en-IN" spc="-6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IN" spc="-15" dirty="0" smtClean="0">
                <a:latin typeface="Calibri"/>
                <a:cs typeface="Calibri"/>
              </a:rPr>
              <a:t>by </a:t>
            </a:r>
            <a:r>
              <a:rPr lang="en-IN" spc="-595" dirty="0" smtClean="0">
                <a:latin typeface="Calibri"/>
                <a:cs typeface="Calibri"/>
              </a:rPr>
              <a:t> </a:t>
            </a:r>
            <a:r>
              <a:rPr lang="en-IN" spc="-15" dirty="0" smtClean="0">
                <a:latin typeface="Calibri"/>
                <a:cs typeface="Calibri"/>
              </a:rPr>
              <a:t>exchanging </a:t>
            </a:r>
            <a:r>
              <a:rPr lang="en-IN" spc="-10" dirty="0" smtClean="0">
                <a:latin typeface="Calibri"/>
                <a:cs typeface="Calibri"/>
              </a:rPr>
              <a:t>data</a:t>
            </a:r>
            <a:r>
              <a:rPr lang="en-IN" spc="-40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with</a:t>
            </a:r>
            <a:r>
              <a:rPr lang="en-IN" spc="-40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a</a:t>
            </a:r>
            <a:r>
              <a:rPr lang="en-IN" spc="-2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web</a:t>
            </a:r>
            <a:r>
              <a:rPr lang="en-IN" spc="-45" dirty="0" smtClean="0">
                <a:latin typeface="Calibri"/>
                <a:cs typeface="Calibri"/>
              </a:rPr>
              <a:t> </a:t>
            </a:r>
            <a:r>
              <a:rPr lang="en-IN" spc="-5" dirty="0" smtClean="0">
                <a:latin typeface="Calibri"/>
                <a:cs typeface="Calibri"/>
              </a:rPr>
              <a:t>server</a:t>
            </a:r>
            <a:r>
              <a:rPr lang="en-IN" spc="-3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behind</a:t>
            </a:r>
            <a:r>
              <a:rPr lang="en-IN" spc="-20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the</a:t>
            </a:r>
            <a:r>
              <a:rPr lang="en-IN" spc="-50" dirty="0" smtClean="0">
                <a:latin typeface="Calibri"/>
                <a:cs typeface="Calibri"/>
              </a:rPr>
              <a:t> </a:t>
            </a:r>
            <a:r>
              <a:rPr lang="en-IN" spc="-5" dirty="0" smtClean="0">
                <a:latin typeface="Calibri"/>
                <a:cs typeface="Calibri"/>
              </a:rPr>
              <a:t>scenes.</a:t>
            </a:r>
            <a:endParaRPr lang="en-IN" dirty="0" smtClean="0">
              <a:latin typeface="Calibri"/>
              <a:cs typeface="Calibri"/>
            </a:endParaRPr>
          </a:p>
          <a:p>
            <a:pPr marL="356870" marR="39370" indent="-344805">
              <a:lnSpc>
                <a:spcPts val="2910"/>
              </a:lnSpc>
              <a:spcBef>
                <a:spcPts val="67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en-IN" dirty="0" smtClean="0">
                <a:latin typeface="Calibri"/>
                <a:cs typeface="Calibri"/>
              </a:rPr>
              <a:t>This</a:t>
            </a:r>
            <a:r>
              <a:rPr lang="en-IN" spc="-2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means</a:t>
            </a:r>
            <a:r>
              <a:rPr lang="en-IN" spc="-45" dirty="0" smtClean="0">
                <a:latin typeface="Calibri"/>
                <a:cs typeface="Calibri"/>
              </a:rPr>
              <a:t> </a:t>
            </a:r>
            <a:r>
              <a:rPr lang="en-IN" spc="-5" dirty="0" smtClean="0">
                <a:latin typeface="Calibri"/>
                <a:cs typeface="Calibri"/>
              </a:rPr>
              <a:t>that</a:t>
            </a:r>
            <a:r>
              <a:rPr lang="en-IN" spc="-35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it</a:t>
            </a:r>
            <a:r>
              <a:rPr lang="en-IN" spc="15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is</a:t>
            </a:r>
            <a:r>
              <a:rPr lang="en-IN" spc="-15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possible</a:t>
            </a:r>
            <a:r>
              <a:rPr lang="en-IN" spc="-45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latin typeface="Calibri"/>
                <a:cs typeface="Calibri"/>
              </a:rPr>
              <a:t>to</a:t>
            </a:r>
            <a:r>
              <a:rPr lang="en-IN" spc="-30" dirty="0" smtClean="0">
                <a:latin typeface="Calibri"/>
                <a:cs typeface="Calibri"/>
              </a:rPr>
              <a:t> </a:t>
            </a:r>
            <a:r>
              <a:rPr lang="en-IN" spc="-10" dirty="0" smtClean="0">
                <a:latin typeface="Calibri"/>
                <a:cs typeface="Calibri"/>
              </a:rPr>
              <a:t>update</a:t>
            </a:r>
            <a:r>
              <a:rPr lang="en-IN" spc="-45" dirty="0" smtClean="0">
                <a:latin typeface="Calibri"/>
                <a:cs typeface="Calibri"/>
              </a:rPr>
              <a:t> </a:t>
            </a:r>
            <a:r>
              <a:rPr lang="en-IN" dirty="0" smtClean="0">
                <a:latin typeface="Calibri"/>
                <a:cs typeface="Calibri"/>
              </a:rPr>
              <a:t>parts</a:t>
            </a:r>
            <a:r>
              <a:rPr lang="en-IN" spc="-40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of</a:t>
            </a:r>
            <a:r>
              <a:rPr lang="en-IN" spc="-25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a</a:t>
            </a:r>
            <a:r>
              <a:rPr lang="en-IN" dirty="0" smtClean="0">
                <a:latin typeface="Calibri"/>
                <a:cs typeface="Calibri"/>
              </a:rPr>
              <a:t> web</a:t>
            </a:r>
            <a:r>
              <a:rPr lang="en-IN" spc="-50" dirty="0" smtClean="0">
                <a:latin typeface="Calibri"/>
                <a:cs typeface="Calibri"/>
              </a:rPr>
              <a:t> </a:t>
            </a:r>
            <a:r>
              <a:rPr lang="en-IN" spc="-5" dirty="0" smtClean="0">
                <a:latin typeface="Calibri"/>
                <a:cs typeface="Calibri"/>
              </a:rPr>
              <a:t>page, </a:t>
            </a:r>
            <a:r>
              <a:rPr lang="en-IN" spc="-595" dirty="0" smtClean="0">
                <a:latin typeface="Calibri"/>
                <a:cs typeface="Calibri"/>
              </a:rPr>
              <a:t> </a:t>
            </a:r>
            <a:r>
              <a:rPr lang="en-IN" dirty="0" smtClean="0">
                <a:solidFill>
                  <a:srgbClr val="FF0000"/>
                </a:solidFill>
                <a:latin typeface="Calibri"/>
                <a:cs typeface="Calibri"/>
              </a:rPr>
              <a:t>without</a:t>
            </a:r>
            <a:r>
              <a:rPr lang="en-IN" spc="-7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IN" spc="-5" dirty="0" smtClean="0">
                <a:solidFill>
                  <a:srgbClr val="FF0000"/>
                </a:solidFill>
                <a:latin typeface="Calibri"/>
                <a:cs typeface="Calibri"/>
              </a:rPr>
              <a:t>reloading</a:t>
            </a:r>
            <a:r>
              <a:rPr lang="en-IN" spc="-3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the</a:t>
            </a:r>
            <a:r>
              <a:rPr lang="en-IN" spc="-50" dirty="0" smtClean="0">
                <a:latin typeface="Calibri"/>
                <a:cs typeface="Calibri"/>
              </a:rPr>
              <a:t> </a:t>
            </a:r>
            <a:r>
              <a:rPr lang="en-IN" spc="5" dirty="0" smtClean="0">
                <a:latin typeface="Calibri"/>
                <a:cs typeface="Calibri"/>
              </a:rPr>
              <a:t>whole</a:t>
            </a:r>
            <a:r>
              <a:rPr lang="en-IN" spc="-40" dirty="0" smtClean="0">
                <a:latin typeface="Calibri"/>
                <a:cs typeface="Calibri"/>
              </a:rPr>
              <a:t> </a:t>
            </a:r>
            <a:r>
              <a:rPr lang="en-IN" spc="-5" dirty="0" smtClean="0">
                <a:latin typeface="Calibri"/>
                <a:cs typeface="Calibri"/>
              </a:rPr>
              <a:t>page.</a:t>
            </a:r>
            <a:endParaRPr lang="en-IN" dirty="0" smtClean="0">
              <a:latin typeface="Calibri"/>
              <a:cs typeface="Calibri"/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pc="-10" dirty="0" smtClean="0">
                <a:solidFill>
                  <a:srgbClr val="FF0000"/>
                </a:solidFill>
              </a:rPr>
              <a:t>A</a:t>
            </a:r>
            <a:r>
              <a:rPr lang="en-IN" b="0" spc="-10" dirty="0" smtClean="0">
                <a:latin typeface="Calibri"/>
                <a:cs typeface="Calibri"/>
              </a:rPr>
              <a:t>synchronous</a:t>
            </a:r>
            <a:r>
              <a:rPr lang="en-IN" b="0" spc="-75" dirty="0" smtClean="0">
                <a:latin typeface="Calibri"/>
                <a:cs typeface="Calibri"/>
              </a:rPr>
              <a:t> </a:t>
            </a:r>
            <a:r>
              <a:rPr lang="en-IN" spc="-15" dirty="0" smtClean="0">
                <a:solidFill>
                  <a:srgbClr val="FF0000"/>
                </a:solidFill>
              </a:rPr>
              <a:t>J</a:t>
            </a:r>
            <a:r>
              <a:rPr lang="en-IN" b="0" spc="-15" dirty="0" smtClean="0">
                <a:latin typeface="Calibri"/>
                <a:cs typeface="Calibri"/>
              </a:rPr>
              <a:t>avaScript</a:t>
            </a:r>
            <a:r>
              <a:rPr lang="en-IN" b="0" spc="-45" dirty="0" smtClean="0">
                <a:latin typeface="Calibri"/>
                <a:cs typeface="Calibri"/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A</a:t>
            </a:r>
            <a:r>
              <a:rPr lang="en-IN" b="0" dirty="0" smtClean="0">
                <a:latin typeface="Calibri"/>
                <a:cs typeface="Calibri"/>
              </a:rPr>
              <a:t>nd</a:t>
            </a:r>
            <a:r>
              <a:rPr lang="en-IN" b="0" spc="-3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X</a:t>
            </a:r>
            <a:r>
              <a:rPr lang="en-IN" b="0" dirty="0" smtClean="0">
                <a:latin typeface="Calibri"/>
                <a:cs typeface="Calibri"/>
              </a:rPr>
              <a:t>ML.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90944"/>
          </a:xfrm>
        </p:spPr>
        <p:txBody>
          <a:bodyPr>
            <a:norm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en-IN" sz="2800" spc="-15" dirty="0" smtClean="0">
                <a:latin typeface="Calibri"/>
                <a:cs typeface="Calibri"/>
              </a:rPr>
              <a:t>AJAX</a:t>
            </a:r>
            <a:r>
              <a:rPr lang="en-IN" sz="2800" spc="1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is</a:t>
            </a:r>
            <a:r>
              <a:rPr lang="en-IN" sz="2800" spc="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a </a:t>
            </a:r>
            <a:r>
              <a:rPr lang="en-IN" sz="2800" spc="-5" dirty="0" smtClean="0">
                <a:latin typeface="Calibri"/>
                <a:cs typeface="Calibri"/>
              </a:rPr>
              <a:t>technique</a:t>
            </a:r>
            <a:r>
              <a:rPr lang="en-IN" sz="2800" spc="-80" dirty="0" smtClean="0">
                <a:latin typeface="Calibri"/>
                <a:cs typeface="Calibri"/>
              </a:rPr>
              <a:t> </a:t>
            </a:r>
            <a:r>
              <a:rPr lang="en-IN" sz="2800" spc="-30" dirty="0" smtClean="0">
                <a:latin typeface="Calibri"/>
                <a:cs typeface="Calibri"/>
              </a:rPr>
              <a:t>for</a:t>
            </a:r>
            <a:r>
              <a:rPr lang="en-IN" sz="2800" spc="20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creating</a:t>
            </a:r>
            <a:r>
              <a:rPr lang="en-IN" sz="2800" spc="-50" dirty="0" smtClean="0">
                <a:latin typeface="Calibri"/>
                <a:cs typeface="Calibri"/>
              </a:rPr>
              <a:t> </a:t>
            </a:r>
            <a:r>
              <a:rPr lang="en-IN" sz="2800" spc="-20" dirty="0" smtClean="0">
                <a:latin typeface="Calibri"/>
                <a:cs typeface="Calibri"/>
              </a:rPr>
              <a:t>fast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and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dynamic</a:t>
            </a:r>
            <a:r>
              <a:rPr lang="en-IN" sz="2800" spc="-40" dirty="0" smtClean="0"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web </a:t>
            </a:r>
            <a:r>
              <a:rPr lang="en-IN" sz="2800" spc="-665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pages.</a:t>
            </a:r>
            <a:endParaRPr lang="en-IN" sz="2800" dirty="0" smtClean="0">
              <a:latin typeface="Calibri"/>
              <a:cs typeface="Calibri"/>
            </a:endParaRPr>
          </a:p>
          <a:p>
            <a:pPr marL="356870" marR="292100" indent="-344805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en-IN" sz="2800" dirty="0" smtClean="0">
                <a:latin typeface="Calibri"/>
                <a:cs typeface="Calibri"/>
              </a:rPr>
              <a:t>Classic </a:t>
            </a:r>
            <a:r>
              <a:rPr lang="en-IN" sz="2800" spc="-15" dirty="0" smtClean="0">
                <a:latin typeface="Calibri"/>
                <a:cs typeface="Calibri"/>
              </a:rPr>
              <a:t>web </a:t>
            </a:r>
            <a:r>
              <a:rPr lang="en-IN" sz="2800" spc="-5" dirty="0" smtClean="0">
                <a:latin typeface="Calibri"/>
                <a:cs typeface="Calibri"/>
              </a:rPr>
              <a:t>pages, (which do not use </a:t>
            </a:r>
            <a:r>
              <a:rPr lang="en-IN" sz="2800" spc="-10" dirty="0" smtClean="0">
                <a:latin typeface="Calibri"/>
                <a:cs typeface="Calibri"/>
              </a:rPr>
              <a:t>AJAX) </a:t>
            </a:r>
            <a:r>
              <a:rPr lang="en-IN" sz="2800" spc="-5" dirty="0" smtClean="0">
                <a:latin typeface="Calibri"/>
                <a:cs typeface="Calibri"/>
              </a:rPr>
              <a:t>must </a:t>
            </a:r>
            <a:r>
              <a:rPr lang="en-IN" sz="2800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reload</a:t>
            </a:r>
            <a:r>
              <a:rPr lang="en-IN" sz="2800" dirty="0" smtClean="0">
                <a:latin typeface="Calibri"/>
                <a:cs typeface="Calibri"/>
              </a:rPr>
              <a:t> the</a:t>
            </a:r>
            <a:r>
              <a:rPr lang="en-IN" sz="2800" spc="-3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entire</a:t>
            </a:r>
            <a:r>
              <a:rPr lang="en-IN" sz="2800" spc="-40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page</a:t>
            </a:r>
            <a:r>
              <a:rPr lang="en-IN" sz="2800" spc="-4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if the </a:t>
            </a:r>
            <a:r>
              <a:rPr lang="en-IN" sz="2800" spc="-15" dirty="0" smtClean="0">
                <a:latin typeface="Calibri"/>
                <a:cs typeface="Calibri"/>
              </a:rPr>
              <a:t>content</a:t>
            </a:r>
            <a:r>
              <a:rPr lang="en-IN" sz="2800" spc="-7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should</a:t>
            </a:r>
            <a:r>
              <a:rPr lang="en-IN" sz="2800" spc="-2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change.</a:t>
            </a:r>
            <a:endParaRPr lang="en-IN" sz="2800" dirty="0" smtClean="0">
              <a:latin typeface="Calibri"/>
              <a:cs typeface="Calibri"/>
            </a:endParaRPr>
          </a:p>
          <a:p>
            <a:pPr marL="356870" marR="433070" indent="-344805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en-IN" sz="2800" spc="-10" dirty="0" smtClean="0">
                <a:latin typeface="Calibri"/>
                <a:cs typeface="Calibri"/>
              </a:rPr>
              <a:t>Examples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of applications</a:t>
            </a:r>
            <a:r>
              <a:rPr lang="en-IN" sz="2800" spc="-7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using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AJAX:</a:t>
            </a:r>
            <a:r>
              <a:rPr lang="en-IN" sz="2800" spc="2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Google</a:t>
            </a:r>
            <a:r>
              <a:rPr lang="en-IN" sz="2800" spc="-35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Maps, </a:t>
            </a:r>
            <a:r>
              <a:rPr lang="en-IN" sz="2800" spc="-66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Gmail,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spc="-30" dirty="0" err="1" smtClean="0">
                <a:latin typeface="Calibri"/>
                <a:cs typeface="Calibri"/>
              </a:rPr>
              <a:t>Youtube</a:t>
            </a:r>
            <a:r>
              <a:rPr lang="en-IN" sz="2800" spc="-30" dirty="0" smtClean="0">
                <a:latin typeface="Calibri"/>
                <a:cs typeface="Calibri"/>
              </a:rPr>
              <a:t>,</a:t>
            </a:r>
            <a:r>
              <a:rPr lang="en-IN" sz="2800" spc="-3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and</a:t>
            </a:r>
            <a:r>
              <a:rPr lang="en-IN" sz="2800" spc="-25" dirty="0" smtClean="0">
                <a:latin typeface="Calibri"/>
                <a:cs typeface="Calibri"/>
              </a:rPr>
              <a:t> </a:t>
            </a:r>
            <a:r>
              <a:rPr lang="en-IN" sz="2800" spc="-15" dirty="0" err="1" smtClean="0">
                <a:latin typeface="Calibri"/>
                <a:cs typeface="Calibri"/>
              </a:rPr>
              <a:t>Facebook</a:t>
            </a:r>
            <a:r>
              <a:rPr lang="en-IN" sz="2800" spc="-15" dirty="0" smtClean="0">
                <a:latin typeface="Calibri"/>
                <a:cs typeface="Calibri"/>
              </a:rPr>
              <a:t> tabs.</a:t>
            </a:r>
            <a:endParaRPr lang="en-IN" sz="2800" dirty="0" smtClean="0">
              <a:latin typeface="Calibri"/>
              <a:cs typeface="Calibri"/>
            </a:endParaRPr>
          </a:p>
          <a:p>
            <a:pPr marL="356870" marR="356870" indent="-344805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en-IN" sz="2800" dirty="0" smtClean="0">
                <a:latin typeface="Calibri"/>
                <a:cs typeface="Calibri"/>
              </a:rPr>
              <a:t>The</a:t>
            </a:r>
            <a:r>
              <a:rPr lang="en-IN" sz="2800" spc="-1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term</a:t>
            </a:r>
            <a:r>
              <a:rPr lang="en-IN" sz="2800" spc="-25" dirty="0" smtClean="0"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AJAX</a:t>
            </a:r>
            <a:r>
              <a:rPr lang="en-IN" sz="2800" spc="1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is</a:t>
            </a:r>
            <a:r>
              <a:rPr lang="en-IN" sz="2800" spc="5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coined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on</a:t>
            </a:r>
            <a:r>
              <a:rPr lang="en-IN" sz="2800" spc="5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February</a:t>
            </a:r>
            <a:r>
              <a:rPr lang="en-IN" sz="2800" spc="-50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18,</a:t>
            </a:r>
            <a:r>
              <a:rPr lang="en-IN" sz="2800" spc="3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2005,</a:t>
            </a:r>
            <a:r>
              <a:rPr lang="en-IN" sz="2800" spc="30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by </a:t>
            </a:r>
            <a:r>
              <a:rPr lang="en-IN" sz="2800" spc="-5" dirty="0" smtClean="0">
                <a:latin typeface="Calibri"/>
                <a:cs typeface="Calibri"/>
              </a:rPr>
              <a:t> </a:t>
            </a:r>
            <a:r>
              <a:rPr lang="en-IN" sz="2800" b="1" spc="-5" dirty="0" smtClean="0">
                <a:latin typeface="Calibri"/>
                <a:cs typeface="Calibri"/>
              </a:rPr>
              <a:t>Jesse</a:t>
            </a:r>
            <a:r>
              <a:rPr lang="en-IN" sz="2800" b="1" spc="-10" dirty="0" smtClean="0">
                <a:latin typeface="Calibri"/>
                <a:cs typeface="Calibri"/>
              </a:rPr>
              <a:t> </a:t>
            </a:r>
            <a:r>
              <a:rPr lang="en-IN" sz="2800" b="1" spc="-5" dirty="0" smtClean="0">
                <a:latin typeface="Calibri"/>
                <a:cs typeface="Calibri"/>
              </a:rPr>
              <a:t>James</a:t>
            </a:r>
            <a:r>
              <a:rPr lang="en-IN" sz="2800" b="1" dirty="0" smtClean="0">
                <a:latin typeface="Calibri"/>
                <a:cs typeface="Calibri"/>
              </a:rPr>
              <a:t> </a:t>
            </a:r>
            <a:r>
              <a:rPr lang="en-IN" sz="2800" b="1" spc="-15" dirty="0" smtClean="0">
                <a:latin typeface="Calibri"/>
                <a:cs typeface="Calibri"/>
              </a:rPr>
              <a:t>Garret</a:t>
            </a:r>
            <a:r>
              <a:rPr lang="en-IN" sz="2800" b="1" spc="-2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in</a:t>
            </a:r>
            <a:r>
              <a:rPr lang="en-IN" sz="2800" spc="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a</a:t>
            </a:r>
            <a:r>
              <a:rPr lang="en-IN" sz="2800" spc="-1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short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essay</a:t>
            </a:r>
            <a:r>
              <a:rPr lang="en-IN" sz="2800" spc="-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published</a:t>
            </a:r>
            <a:r>
              <a:rPr lang="en-IN" sz="2800" spc="-8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a </a:t>
            </a:r>
            <a:r>
              <a:rPr lang="en-IN" sz="2800" spc="-40" dirty="0" smtClean="0">
                <a:latin typeface="Calibri"/>
                <a:cs typeface="Calibri"/>
              </a:rPr>
              <a:t>few </a:t>
            </a:r>
            <a:r>
              <a:rPr lang="en-IN" sz="2800" spc="-665" dirty="0" smtClean="0">
                <a:latin typeface="Calibri"/>
                <a:cs typeface="Calibri"/>
              </a:rPr>
              <a:t> </a:t>
            </a:r>
            <a:r>
              <a:rPr lang="en-IN" sz="2800" spc="-20" dirty="0" smtClean="0">
                <a:latin typeface="Calibri"/>
                <a:cs typeface="Calibri"/>
              </a:rPr>
              <a:t>days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after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Google</a:t>
            </a:r>
            <a:r>
              <a:rPr lang="en-IN" sz="2800" spc="-1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released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its</a:t>
            </a:r>
            <a:r>
              <a:rPr lang="en-IN" sz="2800" spc="1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Maps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application.</a:t>
            </a:r>
            <a:endParaRPr lang="en-IN" sz="2800" dirty="0" smtClean="0">
              <a:latin typeface="Calibri"/>
              <a:cs typeface="Calibri"/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pc="-10" dirty="0" smtClean="0">
                <a:solidFill>
                  <a:srgbClr val="FF0000"/>
                </a:solidFill>
              </a:rPr>
              <a:t>A</a:t>
            </a:r>
            <a:r>
              <a:rPr lang="en-IN" b="0" spc="-10" dirty="0" smtClean="0">
                <a:latin typeface="Calibri"/>
                <a:cs typeface="Calibri"/>
              </a:rPr>
              <a:t>synchronous</a:t>
            </a:r>
            <a:r>
              <a:rPr lang="en-IN" b="0" spc="-75" dirty="0" smtClean="0">
                <a:latin typeface="Calibri"/>
                <a:cs typeface="Calibri"/>
              </a:rPr>
              <a:t> </a:t>
            </a:r>
            <a:r>
              <a:rPr lang="en-IN" spc="-15" dirty="0" smtClean="0">
                <a:solidFill>
                  <a:srgbClr val="FF0000"/>
                </a:solidFill>
              </a:rPr>
              <a:t>J</a:t>
            </a:r>
            <a:r>
              <a:rPr lang="en-IN" b="0" spc="-15" dirty="0" smtClean="0">
                <a:latin typeface="Calibri"/>
                <a:cs typeface="Calibri"/>
              </a:rPr>
              <a:t>avaScript</a:t>
            </a:r>
            <a:r>
              <a:rPr lang="en-IN" b="0" spc="-45" dirty="0" smtClean="0">
                <a:latin typeface="Calibri"/>
                <a:cs typeface="Calibri"/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A</a:t>
            </a:r>
            <a:r>
              <a:rPr lang="en-IN" b="0" dirty="0" smtClean="0">
                <a:latin typeface="Calibri"/>
                <a:cs typeface="Calibri"/>
              </a:rPr>
              <a:t>nd</a:t>
            </a:r>
            <a:r>
              <a:rPr lang="en-IN" b="0" spc="-30" dirty="0" smtClean="0">
                <a:latin typeface="Calibri"/>
                <a:cs typeface="Calibri"/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X</a:t>
            </a:r>
            <a:r>
              <a:rPr lang="en-IN" b="0" dirty="0" smtClean="0">
                <a:latin typeface="Calibri"/>
                <a:cs typeface="Calibri"/>
              </a:rPr>
              <a:t>ML.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27685" marR="1109980" indent="-515620">
              <a:lnSpc>
                <a:spcPct val="100000"/>
              </a:lnSpc>
              <a:spcBef>
                <a:spcPts val="110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lang="en-IN" sz="2800" spc="-5" dirty="0" smtClean="0">
                <a:latin typeface="Calibri"/>
                <a:cs typeface="Calibri"/>
              </a:rPr>
              <a:t>AJAX</a:t>
            </a:r>
            <a:r>
              <a:rPr lang="en-IN" sz="2800" dirty="0" smtClean="0">
                <a:latin typeface="Calibri"/>
                <a:cs typeface="Calibri"/>
              </a:rPr>
              <a:t> is</a:t>
            </a:r>
            <a:r>
              <a:rPr lang="en-IN" sz="2800" spc="1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based</a:t>
            </a:r>
            <a:r>
              <a:rPr lang="en-IN" sz="2800" spc="-5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on</a:t>
            </a:r>
            <a:r>
              <a:rPr lang="en-IN" sz="2800" spc="-15" dirty="0" smtClean="0">
                <a:latin typeface="Calibri"/>
                <a:cs typeface="Calibri"/>
              </a:rPr>
              <a:t> internet standards,</a:t>
            </a:r>
            <a:r>
              <a:rPr lang="en-IN" sz="2800" spc="1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and </a:t>
            </a:r>
            <a:r>
              <a:rPr lang="en-IN" sz="2800" spc="-5" dirty="0" smtClean="0">
                <a:latin typeface="Calibri"/>
                <a:cs typeface="Calibri"/>
              </a:rPr>
              <a:t>uses</a:t>
            </a:r>
            <a:r>
              <a:rPr lang="en-IN" sz="2800" spc="20" dirty="0" smtClean="0">
                <a:latin typeface="Calibri"/>
                <a:cs typeface="Calibri"/>
              </a:rPr>
              <a:t> </a:t>
            </a:r>
            <a:r>
              <a:rPr lang="en-IN" sz="2800" spc="5" dirty="0" smtClean="0">
                <a:latin typeface="Calibri"/>
                <a:cs typeface="Calibri"/>
              </a:rPr>
              <a:t>a </a:t>
            </a:r>
            <a:r>
              <a:rPr lang="en-IN" sz="2800" spc="-620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combination</a:t>
            </a:r>
            <a:r>
              <a:rPr lang="en-IN" sz="2800" spc="-2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of:</a:t>
            </a:r>
          </a:p>
          <a:p>
            <a:pPr marL="984885" marR="1398270" lvl="1" indent="-515620">
              <a:lnSpc>
                <a:spcPct val="100000"/>
              </a:lnSpc>
              <a:buFont typeface="Wingdings"/>
              <a:buChar char=""/>
              <a:tabLst>
                <a:tab pos="984885" algn="l"/>
                <a:tab pos="985519" algn="l"/>
              </a:tabLst>
            </a:pPr>
            <a:r>
              <a:rPr lang="en-IN" sz="2800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XMLHttpRequest</a:t>
            </a:r>
            <a:r>
              <a:rPr lang="en-IN" sz="2800" spc="-1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object </a:t>
            </a:r>
            <a:r>
              <a:rPr lang="en-IN" sz="2800" spc="-10" dirty="0" smtClean="0">
                <a:latin typeface="Calibri"/>
                <a:cs typeface="Calibri"/>
              </a:rPr>
              <a:t>(to </a:t>
            </a:r>
            <a:r>
              <a:rPr lang="en-IN" sz="2800" spc="-20" dirty="0" smtClean="0">
                <a:latin typeface="Calibri"/>
                <a:cs typeface="Calibri"/>
              </a:rPr>
              <a:t>exchange </a:t>
            </a:r>
            <a:r>
              <a:rPr lang="en-IN" sz="2800" spc="-15" dirty="0" smtClean="0">
                <a:latin typeface="Calibri"/>
                <a:cs typeface="Calibri"/>
              </a:rPr>
              <a:t>data </a:t>
            </a:r>
            <a:r>
              <a:rPr lang="en-IN" sz="2800" spc="-62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asynchronously</a:t>
            </a:r>
            <a:r>
              <a:rPr lang="en-IN" sz="2800" spc="-15" dirty="0" smtClean="0">
                <a:latin typeface="Calibri"/>
                <a:cs typeface="Calibri"/>
              </a:rPr>
              <a:t> </a:t>
            </a:r>
            <a:r>
              <a:rPr lang="en-IN" sz="2800" spc="5" dirty="0" smtClean="0">
                <a:latin typeface="Calibri"/>
                <a:cs typeface="Calibri"/>
              </a:rPr>
              <a:t>with</a:t>
            </a:r>
            <a:r>
              <a:rPr lang="en-IN" sz="2800" spc="-25" dirty="0" smtClean="0">
                <a:latin typeface="Calibri"/>
                <a:cs typeface="Calibri"/>
              </a:rPr>
              <a:t> </a:t>
            </a:r>
            <a:r>
              <a:rPr lang="en-IN" sz="2800" spc="5" dirty="0" smtClean="0">
                <a:latin typeface="Calibri"/>
                <a:cs typeface="Calibri"/>
              </a:rPr>
              <a:t>a</a:t>
            </a:r>
            <a:r>
              <a:rPr lang="en-IN" sz="2800" spc="-1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server)</a:t>
            </a:r>
          </a:p>
          <a:p>
            <a:pPr marL="984885" marR="1048385" lvl="1" indent="-51562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984885" algn="l"/>
                <a:tab pos="985519" algn="l"/>
              </a:tabLst>
            </a:pPr>
            <a:r>
              <a:rPr lang="en-IN" sz="2800" spc="-10" dirty="0" smtClean="0">
                <a:solidFill>
                  <a:srgbClr val="FF0000"/>
                </a:solidFill>
                <a:latin typeface="Calibri"/>
                <a:cs typeface="Calibri"/>
              </a:rPr>
              <a:t>JavaScript/DOM </a:t>
            </a:r>
            <a:r>
              <a:rPr lang="en-IN" sz="2800" spc="-15" dirty="0" smtClean="0">
                <a:latin typeface="Calibri"/>
                <a:cs typeface="Calibri"/>
              </a:rPr>
              <a:t>(to </a:t>
            </a:r>
            <a:r>
              <a:rPr lang="en-IN" sz="2800" spc="-10" dirty="0" smtClean="0">
                <a:latin typeface="Calibri"/>
                <a:cs typeface="Calibri"/>
              </a:rPr>
              <a:t>display/interact </a:t>
            </a:r>
            <a:r>
              <a:rPr lang="en-IN" sz="2800" dirty="0" smtClean="0">
                <a:latin typeface="Calibri"/>
                <a:cs typeface="Calibri"/>
              </a:rPr>
              <a:t>with </a:t>
            </a:r>
            <a:r>
              <a:rPr lang="en-IN" sz="2800" spc="-5" dirty="0" smtClean="0">
                <a:latin typeface="Calibri"/>
                <a:cs typeface="Calibri"/>
              </a:rPr>
              <a:t>the </a:t>
            </a:r>
            <a:r>
              <a:rPr lang="en-IN" sz="2800" spc="-62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information)</a:t>
            </a:r>
            <a:endParaRPr lang="en-IN" sz="2800" dirty="0" smtClean="0">
              <a:latin typeface="Calibri"/>
              <a:cs typeface="Calibri"/>
            </a:endParaRPr>
          </a:p>
          <a:p>
            <a:pPr marL="984885" lvl="1" indent="-51562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984885" algn="l"/>
                <a:tab pos="985519" algn="l"/>
              </a:tabLst>
            </a:pPr>
            <a:r>
              <a:rPr lang="en-IN" sz="2800" dirty="0" smtClean="0">
                <a:solidFill>
                  <a:srgbClr val="FF0000"/>
                </a:solidFill>
                <a:latin typeface="Calibri"/>
                <a:cs typeface="Calibri"/>
              </a:rPr>
              <a:t>CSS</a:t>
            </a:r>
            <a:r>
              <a:rPr lang="en-IN" sz="2800" spc="-2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(to</a:t>
            </a:r>
            <a:r>
              <a:rPr lang="en-IN" sz="2800" spc="-1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style</a:t>
            </a:r>
            <a:r>
              <a:rPr lang="en-IN" sz="2800" spc="-6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the</a:t>
            </a:r>
            <a:r>
              <a:rPr lang="en-IN" sz="2800" spc="-10" dirty="0" smtClean="0">
                <a:latin typeface="Calibri"/>
                <a:cs typeface="Calibri"/>
              </a:rPr>
              <a:t> data)</a:t>
            </a:r>
            <a:endParaRPr lang="en-IN" sz="2800" dirty="0" smtClean="0">
              <a:latin typeface="Calibri"/>
              <a:cs typeface="Calibri"/>
            </a:endParaRPr>
          </a:p>
          <a:p>
            <a:pPr marL="984885" lvl="1" indent="-515620">
              <a:lnSpc>
                <a:spcPct val="100000"/>
              </a:lnSpc>
              <a:buFont typeface="Wingdings"/>
              <a:buChar char=""/>
              <a:tabLst>
                <a:tab pos="984885" algn="l"/>
                <a:tab pos="985519" algn="l"/>
              </a:tabLst>
            </a:pPr>
            <a:r>
              <a:rPr lang="en-IN" sz="2800" spc="5" dirty="0" smtClean="0">
                <a:solidFill>
                  <a:srgbClr val="FF0000"/>
                </a:solidFill>
                <a:latin typeface="Calibri"/>
                <a:cs typeface="Calibri"/>
              </a:rPr>
              <a:t>XML</a:t>
            </a:r>
            <a:r>
              <a:rPr lang="en-IN" sz="2800" spc="-2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(often</a:t>
            </a:r>
            <a:r>
              <a:rPr lang="en-IN" sz="2800" spc="-3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used </a:t>
            </a:r>
            <a:r>
              <a:rPr lang="en-IN" sz="2800" dirty="0" smtClean="0">
                <a:latin typeface="Calibri"/>
                <a:cs typeface="Calibri"/>
              </a:rPr>
              <a:t>as </a:t>
            </a:r>
            <a:r>
              <a:rPr lang="en-IN" sz="2800" spc="-10" dirty="0" smtClean="0">
                <a:latin typeface="Calibri"/>
                <a:cs typeface="Calibri"/>
              </a:rPr>
              <a:t>the</a:t>
            </a:r>
            <a:r>
              <a:rPr lang="en-IN" sz="2800" spc="-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format</a:t>
            </a:r>
            <a:r>
              <a:rPr lang="en-IN" sz="2800" spc="-40" dirty="0" smtClean="0"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for</a:t>
            </a:r>
            <a:r>
              <a:rPr lang="en-IN" sz="2800" spc="-5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transferring</a:t>
            </a:r>
            <a:r>
              <a:rPr lang="en-IN" sz="2800" spc="-65" dirty="0" smtClean="0"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data)</a:t>
            </a:r>
            <a:endParaRPr lang="en-IN" sz="2800" dirty="0" smtClean="0">
              <a:latin typeface="Calibri"/>
              <a:cs typeface="Calibri"/>
            </a:endParaRPr>
          </a:p>
          <a:p>
            <a:pPr marL="527685" marR="1424305" indent="-515620">
              <a:lnSpc>
                <a:spcPct val="100000"/>
              </a:lnSpc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lang="en-IN" sz="2800" spc="-5" dirty="0" smtClean="0">
                <a:latin typeface="Calibri"/>
                <a:cs typeface="Calibri"/>
              </a:rPr>
              <a:t>AJAX</a:t>
            </a:r>
            <a:r>
              <a:rPr lang="en-IN" sz="2800" spc="-1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applications</a:t>
            </a:r>
            <a:r>
              <a:rPr lang="en-IN" sz="2800" spc="-20" dirty="0" smtClean="0">
                <a:latin typeface="Calibri"/>
                <a:cs typeface="Calibri"/>
              </a:rPr>
              <a:t> </a:t>
            </a:r>
            <a:r>
              <a:rPr lang="en-IN" sz="2800" spc="-15" dirty="0" smtClean="0">
                <a:latin typeface="Calibri"/>
                <a:cs typeface="Calibri"/>
              </a:rPr>
              <a:t>are</a:t>
            </a:r>
            <a:r>
              <a:rPr lang="en-IN" sz="2800" spc="-20" dirty="0" smtClean="0">
                <a:latin typeface="Calibri"/>
                <a:cs typeface="Calibri"/>
              </a:rPr>
              <a:t> </a:t>
            </a:r>
            <a:r>
              <a:rPr lang="en-IN" sz="2800" spc="-5" dirty="0" smtClean="0">
                <a:latin typeface="Calibri"/>
                <a:cs typeface="Calibri"/>
              </a:rPr>
              <a:t>browser-</a:t>
            </a:r>
            <a:r>
              <a:rPr lang="en-IN" sz="2800" spc="-60" dirty="0" smtClean="0">
                <a:latin typeface="Calibri"/>
                <a:cs typeface="Calibri"/>
              </a:rPr>
              <a:t> </a:t>
            </a:r>
            <a:r>
              <a:rPr lang="en-IN" sz="2800" dirty="0" smtClean="0">
                <a:latin typeface="Calibri"/>
                <a:cs typeface="Calibri"/>
              </a:rPr>
              <a:t>and</a:t>
            </a:r>
            <a:r>
              <a:rPr lang="en-IN" sz="2800" spc="-5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platform- </a:t>
            </a:r>
            <a:r>
              <a:rPr lang="en-IN" sz="2800" spc="-620" dirty="0" smtClean="0">
                <a:latin typeface="Calibri"/>
                <a:cs typeface="Calibri"/>
              </a:rPr>
              <a:t> </a:t>
            </a:r>
            <a:r>
              <a:rPr lang="en-IN" sz="2800" spc="-10" dirty="0" smtClean="0">
                <a:latin typeface="Calibri"/>
                <a:cs typeface="Calibri"/>
              </a:rPr>
              <a:t>independent!</a:t>
            </a:r>
            <a:endParaRPr lang="en-IN" sz="2800" dirty="0" smtClean="0">
              <a:latin typeface="Calibri"/>
              <a:cs typeface="Calibri"/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pc="-15" dirty="0" smtClean="0"/>
              <a:t>AJAX</a:t>
            </a:r>
            <a:r>
              <a:rPr lang="en-IN" spc="-5" dirty="0" smtClean="0"/>
              <a:t> </a:t>
            </a:r>
            <a:r>
              <a:rPr lang="en-IN" dirty="0" smtClean="0"/>
              <a:t>is</a:t>
            </a:r>
            <a:r>
              <a:rPr lang="en-IN" spc="-15" dirty="0" smtClean="0"/>
              <a:t> </a:t>
            </a:r>
            <a:r>
              <a:rPr lang="en-IN" spc="5" dirty="0" smtClean="0"/>
              <a:t>Based</a:t>
            </a:r>
            <a:r>
              <a:rPr lang="en-IN" spc="-15" dirty="0" smtClean="0"/>
              <a:t> </a:t>
            </a:r>
            <a:r>
              <a:rPr lang="en-IN" spc="5" dirty="0" smtClean="0"/>
              <a:t>on</a:t>
            </a:r>
            <a:r>
              <a:rPr lang="en-IN" spc="-30" dirty="0" smtClean="0"/>
              <a:t> </a:t>
            </a:r>
            <a:r>
              <a:rPr lang="en-IN" spc="-15" dirty="0" smtClean="0"/>
              <a:t>Internet</a:t>
            </a:r>
            <a:r>
              <a:rPr lang="en-IN" spc="-45" dirty="0" smtClean="0"/>
              <a:t> </a:t>
            </a:r>
            <a:r>
              <a:rPr lang="en-IN" spc="-15" dirty="0" smtClean="0"/>
              <a:t>Standards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7224" y="91186"/>
            <a:ext cx="785818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Google</a:t>
            </a:r>
            <a:r>
              <a:rPr sz="4400" spc="-60" dirty="0"/>
              <a:t> </a:t>
            </a:r>
            <a:r>
              <a:rPr sz="4400" spc="-10" dirty="0"/>
              <a:t>Suggest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31140" y="999566"/>
            <a:ext cx="8665845" cy="2588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27685" marR="73025" indent="-515620">
              <a:lnSpc>
                <a:spcPct val="100000"/>
              </a:lnSpc>
              <a:spcBef>
                <a:spcPts val="110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800" spc="-5" dirty="0">
                <a:latin typeface="Calibri"/>
                <a:cs typeface="Calibri"/>
              </a:rPr>
              <a:t>AJAX was made popular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2005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dirty="0">
                <a:latin typeface="Calibri"/>
                <a:cs typeface="Calibri"/>
              </a:rPr>
              <a:t>Google, with Google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Suggest.</a:t>
            </a:r>
            <a:endParaRPr sz="2800">
              <a:latin typeface="Calibri"/>
              <a:cs typeface="Calibri"/>
            </a:endParaRPr>
          </a:p>
          <a:p>
            <a:pPr marL="527685" marR="5080" indent="-5156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Google 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Suggest</a:t>
            </a:r>
            <a:r>
              <a:rPr sz="2800" spc="-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2800" dirty="0">
                <a:latin typeface="Calibri"/>
                <a:cs typeface="Calibri"/>
              </a:rPr>
              <a:t>is using </a:t>
            </a:r>
            <a:r>
              <a:rPr sz="2800" spc="-5" dirty="0">
                <a:latin typeface="Calibri"/>
                <a:cs typeface="Calibri"/>
              </a:rPr>
              <a:t>AJAX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20" dirty="0">
                <a:latin typeface="Calibri"/>
                <a:cs typeface="Calibri"/>
              </a:rPr>
              <a:t>create </a:t>
            </a:r>
            <a:r>
              <a:rPr sz="2800" spc="5" dirty="0">
                <a:latin typeface="Calibri"/>
                <a:cs typeface="Calibri"/>
              </a:rPr>
              <a:t>a </a:t>
            </a:r>
            <a:r>
              <a:rPr sz="2800" dirty="0">
                <a:latin typeface="Calibri"/>
                <a:cs typeface="Calibri"/>
              </a:rPr>
              <a:t>very dynamic 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web </a:t>
            </a:r>
            <a:r>
              <a:rPr sz="2800" spc="-10" dirty="0">
                <a:latin typeface="Calibri"/>
                <a:cs typeface="Calibri"/>
              </a:rPr>
              <a:t>interface: </a:t>
            </a:r>
            <a:r>
              <a:rPr sz="2800" dirty="0">
                <a:latin typeface="Calibri"/>
                <a:cs typeface="Calibri"/>
              </a:rPr>
              <a:t>When </a:t>
            </a:r>
            <a:r>
              <a:rPr sz="2800" spc="-5" dirty="0">
                <a:latin typeface="Calibri"/>
                <a:cs typeface="Calibri"/>
              </a:rPr>
              <a:t>you </a:t>
            </a:r>
            <a:r>
              <a:rPr sz="2800" spc="-10" dirty="0">
                <a:latin typeface="Calibri"/>
                <a:cs typeface="Calibri"/>
              </a:rPr>
              <a:t>start </a:t>
            </a:r>
            <a:r>
              <a:rPr sz="2800" spc="-5" dirty="0">
                <a:latin typeface="Calibri"/>
                <a:cs typeface="Calibri"/>
              </a:rPr>
              <a:t>typing </a:t>
            </a:r>
            <a:r>
              <a:rPr sz="2800" dirty="0">
                <a:latin typeface="Calibri"/>
                <a:cs typeface="Calibri"/>
              </a:rPr>
              <a:t>in Google's </a:t>
            </a:r>
            <a:r>
              <a:rPr sz="2800" spc="-10" dirty="0">
                <a:latin typeface="Calibri"/>
                <a:cs typeface="Calibri"/>
              </a:rPr>
              <a:t>search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box,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JavaScript </a:t>
            </a:r>
            <a:r>
              <a:rPr sz="2800" spc="-5" dirty="0">
                <a:latin typeface="Calibri"/>
                <a:cs typeface="Calibri"/>
              </a:rPr>
              <a:t>sends the </a:t>
            </a:r>
            <a:r>
              <a:rPr sz="2800" spc="-20" dirty="0">
                <a:latin typeface="Calibri"/>
                <a:cs typeface="Calibri"/>
              </a:rPr>
              <a:t>letters </a:t>
            </a:r>
            <a:r>
              <a:rPr sz="2800" spc="-5" dirty="0">
                <a:latin typeface="Calibri"/>
                <a:cs typeface="Calibri"/>
              </a:rPr>
              <a:t>off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dirty="0">
                <a:latin typeface="Calibri"/>
                <a:cs typeface="Calibri"/>
              </a:rPr>
              <a:t>a server </a:t>
            </a:r>
            <a:r>
              <a:rPr sz="2800" spc="-5" dirty="0">
                <a:latin typeface="Calibri"/>
                <a:cs typeface="Calibri"/>
              </a:rPr>
              <a:t>and the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server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returns</a:t>
            </a:r>
            <a:r>
              <a:rPr sz="2800" spc="5" dirty="0">
                <a:latin typeface="Calibri"/>
                <a:cs typeface="Calibri"/>
              </a:rPr>
              <a:t> a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list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suggestions.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00200" y="3657600"/>
            <a:ext cx="5029200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0583" y="91186"/>
            <a:ext cx="386334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b="0" spc="-10" dirty="0">
                <a:latin typeface="Calibri"/>
                <a:cs typeface="Calibri"/>
              </a:rPr>
              <a:t>How</a:t>
            </a:r>
            <a:r>
              <a:rPr sz="4400" b="0" spc="-20" dirty="0">
                <a:latin typeface="Calibri"/>
                <a:cs typeface="Calibri"/>
              </a:rPr>
              <a:t> </a:t>
            </a:r>
            <a:r>
              <a:rPr sz="4400" b="0" spc="-15" dirty="0">
                <a:latin typeface="Calibri"/>
                <a:cs typeface="Calibri"/>
              </a:rPr>
              <a:t>AJAX</a:t>
            </a:r>
            <a:r>
              <a:rPr sz="4400" b="0" spc="15" dirty="0">
                <a:latin typeface="Calibri"/>
                <a:cs typeface="Calibri"/>
              </a:rPr>
              <a:t> </a:t>
            </a:r>
            <a:r>
              <a:rPr sz="4400" b="0" spc="-55" dirty="0">
                <a:latin typeface="Calibri"/>
                <a:cs typeface="Calibri"/>
              </a:rPr>
              <a:t>Works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719" y="1361016"/>
            <a:ext cx="8904177" cy="482176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0583" y="91186"/>
            <a:ext cx="386334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b="0" spc="-10" dirty="0">
                <a:latin typeface="Calibri"/>
                <a:cs typeface="Calibri"/>
              </a:rPr>
              <a:t>How</a:t>
            </a:r>
            <a:r>
              <a:rPr sz="4400" b="0" spc="-20" dirty="0">
                <a:latin typeface="Calibri"/>
                <a:cs typeface="Calibri"/>
              </a:rPr>
              <a:t> </a:t>
            </a:r>
            <a:r>
              <a:rPr sz="4400" b="0" spc="-15" dirty="0">
                <a:latin typeface="Calibri"/>
                <a:cs typeface="Calibri"/>
              </a:rPr>
              <a:t>AJAX</a:t>
            </a:r>
            <a:r>
              <a:rPr sz="4400" b="0" spc="15" dirty="0">
                <a:latin typeface="Calibri"/>
                <a:cs typeface="Calibri"/>
              </a:rPr>
              <a:t> </a:t>
            </a:r>
            <a:r>
              <a:rPr sz="4400" b="0" spc="-55" dirty="0">
                <a:latin typeface="Calibri"/>
                <a:cs typeface="Calibri"/>
              </a:rPr>
              <a:t>Works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282" y="1071546"/>
            <a:ext cx="8281034" cy="50924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27685" marR="208279" indent="-515620">
              <a:lnSpc>
                <a:spcPct val="100000"/>
              </a:lnSpc>
              <a:spcBef>
                <a:spcPts val="11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5" dirty="0">
                <a:latin typeface="Calibri"/>
                <a:cs typeface="Calibri"/>
              </a:rPr>
              <a:t>An </a:t>
            </a:r>
            <a:r>
              <a:rPr sz="3000" spc="-15" dirty="0">
                <a:latin typeface="Calibri"/>
                <a:cs typeface="Calibri"/>
              </a:rPr>
              <a:t>event occurs </a:t>
            </a:r>
            <a:r>
              <a:rPr sz="3000" dirty="0">
                <a:latin typeface="Calibri"/>
                <a:cs typeface="Calibri"/>
              </a:rPr>
              <a:t>in </a:t>
            </a:r>
            <a:r>
              <a:rPr sz="3000" spc="5" dirty="0">
                <a:latin typeface="Calibri"/>
                <a:cs typeface="Calibri"/>
              </a:rPr>
              <a:t>a </a:t>
            </a:r>
            <a:r>
              <a:rPr sz="3000" spc="-5" dirty="0">
                <a:latin typeface="Calibri"/>
                <a:cs typeface="Calibri"/>
              </a:rPr>
              <a:t>web </a:t>
            </a:r>
            <a:r>
              <a:rPr sz="3000" spc="-10" dirty="0">
                <a:latin typeface="Calibri"/>
                <a:cs typeface="Calibri"/>
              </a:rPr>
              <a:t>page </a:t>
            </a:r>
            <a:r>
              <a:rPr sz="3000" spc="-5" dirty="0">
                <a:latin typeface="Calibri"/>
                <a:cs typeface="Calibri"/>
              </a:rPr>
              <a:t>(the </a:t>
            </a:r>
            <a:r>
              <a:rPr sz="3000" spc="-10" dirty="0">
                <a:latin typeface="Calibri"/>
                <a:cs typeface="Calibri"/>
              </a:rPr>
              <a:t>page </a:t>
            </a:r>
            <a:r>
              <a:rPr sz="3000" dirty="0">
                <a:latin typeface="Calibri"/>
                <a:cs typeface="Calibri"/>
              </a:rPr>
              <a:t>is loaded, </a:t>
            </a:r>
            <a:r>
              <a:rPr sz="3000" spc="5" dirty="0">
                <a:latin typeface="Calibri"/>
                <a:cs typeface="Calibri"/>
              </a:rPr>
              <a:t>a </a:t>
            </a:r>
            <a:r>
              <a:rPr sz="3000" spc="-62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button</a:t>
            </a:r>
            <a:r>
              <a:rPr sz="3000" spc="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15" dirty="0">
                <a:latin typeface="Calibri"/>
                <a:cs typeface="Calibri"/>
              </a:rPr>
              <a:t>clicked)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spc="5" dirty="0">
                <a:latin typeface="Calibri"/>
                <a:cs typeface="Calibri"/>
              </a:rPr>
              <a:t>An </a:t>
            </a:r>
            <a:r>
              <a:rPr sz="3000" spc="-10" dirty="0">
                <a:latin typeface="Calibri"/>
                <a:cs typeface="Calibri"/>
              </a:rPr>
              <a:t>XMLHttpRequest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object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5" dirty="0">
                <a:latin typeface="Calibri"/>
                <a:cs typeface="Calibri"/>
              </a:rPr>
              <a:t>is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created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by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JavaScript</a:t>
            </a:r>
            <a:endParaRPr sz="3000">
              <a:latin typeface="Calibri"/>
              <a:cs typeface="Calibri"/>
            </a:endParaRPr>
          </a:p>
          <a:p>
            <a:pPr marL="527685" marR="5080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latin typeface="Calibri"/>
                <a:cs typeface="Calibri"/>
              </a:rPr>
              <a:t>The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XMLHttpRequest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object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sends</a:t>
            </a:r>
            <a:r>
              <a:rPr sz="3000" spc="20" dirty="0">
                <a:latin typeface="Calibri"/>
                <a:cs typeface="Calibri"/>
              </a:rPr>
              <a:t> </a:t>
            </a:r>
            <a:r>
              <a:rPr sz="3000" spc="5" dirty="0">
                <a:latin typeface="Calibri"/>
                <a:cs typeface="Calibri"/>
              </a:rPr>
              <a:t>a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request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to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5" dirty="0">
                <a:latin typeface="Calibri"/>
                <a:cs typeface="Calibri"/>
              </a:rPr>
              <a:t>a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web </a:t>
            </a:r>
            <a:r>
              <a:rPr sz="3000" spc="-6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server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latin typeface="Calibri"/>
                <a:cs typeface="Calibri"/>
              </a:rPr>
              <a:t>The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server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processes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the</a:t>
            </a:r>
            <a:r>
              <a:rPr sz="3000" spc="-10" dirty="0">
                <a:latin typeface="Calibri"/>
                <a:cs typeface="Calibri"/>
              </a:rPr>
              <a:t> request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dirty="0">
                <a:latin typeface="Calibri"/>
                <a:cs typeface="Calibri"/>
              </a:rPr>
              <a:t>server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sends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5" dirty="0">
                <a:latin typeface="Calibri"/>
                <a:cs typeface="Calibri"/>
              </a:rPr>
              <a:t>a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response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back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to</a:t>
            </a:r>
            <a:r>
              <a:rPr sz="3000" spc="-5" dirty="0">
                <a:latin typeface="Calibri"/>
                <a:cs typeface="Calibri"/>
              </a:rPr>
              <a:t> the</a:t>
            </a:r>
            <a:r>
              <a:rPr sz="3000" dirty="0">
                <a:latin typeface="Calibri"/>
                <a:cs typeface="Calibri"/>
              </a:rPr>
              <a:t> web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page</a:t>
            </a:r>
            <a:endParaRPr sz="30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spc="-5" dirty="0">
                <a:latin typeface="Calibri"/>
                <a:cs typeface="Calibri"/>
              </a:rPr>
              <a:t>The response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read </a:t>
            </a:r>
            <a:r>
              <a:rPr sz="3000" spc="-15" dirty="0">
                <a:latin typeface="Calibri"/>
                <a:cs typeface="Calibri"/>
              </a:rPr>
              <a:t>by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JavaScript</a:t>
            </a:r>
            <a:endParaRPr sz="3000">
              <a:latin typeface="Calibri"/>
              <a:cs typeface="Calibri"/>
            </a:endParaRPr>
          </a:p>
          <a:p>
            <a:pPr marL="527685" marR="770890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3000" spc="-10" dirty="0">
                <a:latin typeface="Calibri"/>
                <a:cs typeface="Calibri"/>
              </a:rPr>
              <a:t>Proper </a:t>
            </a:r>
            <a:r>
              <a:rPr sz="3000" spc="-5" dirty="0">
                <a:latin typeface="Calibri"/>
                <a:cs typeface="Calibri"/>
              </a:rPr>
              <a:t>action </a:t>
            </a:r>
            <a:r>
              <a:rPr sz="3000" spc="-20" dirty="0">
                <a:latin typeface="Calibri"/>
                <a:cs typeface="Calibri"/>
              </a:rPr>
              <a:t>(like </a:t>
            </a:r>
            <a:r>
              <a:rPr sz="3000" spc="-10" dirty="0">
                <a:latin typeface="Calibri"/>
                <a:cs typeface="Calibri"/>
              </a:rPr>
              <a:t>page </a:t>
            </a:r>
            <a:r>
              <a:rPr sz="3000" spc="-15" dirty="0">
                <a:latin typeface="Calibri"/>
                <a:cs typeface="Calibri"/>
              </a:rPr>
              <a:t>update)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5" dirty="0">
                <a:latin typeface="Calibri"/>
                <a:cs typeface="Calibri"/>
              </a:rPr>
              <a:t>performed </a:t>
            </a:r>
            <a:r>
              <a:rPr sz="3000" spc="-15" dirty="0">
                <a:latin typeface="Calibri"/>
                <a:cs typeface="Calibri"/>
              </a:rPr>
              <a:t>by </a:t>
            </a:r>
            <a:r>
              <a:rPr sz="3000" spc="-62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JavaScript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</TotalTime>
  <Words>1207</Words>
  <Application>Microsoft Office PowerPoint</Application>
  <PresentationFormat>On-screen Show (4:3)</PresentationFormat>
  <Paragraphs>165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AJAX Asynchronous JavaScript And XML </vt:lpstr>
      <vt:lpstr>UNIT V</vt:lpstr>
      <vt:lpstr>Asynchronous JavaScript And XML.</vt:lpstr>
      <vt:lpstr>Asynchronous JavaScript And XML.</vt:lpstr>
      <vt:lpstr>Asynchronous JavaScript And XML.</vt:lpstr>
      <vt:lpstr>AJAX is Based on Internet Standards</vt:lpstr>
      <vt:lpstr>Google Suggest</vt:lpstr>
      <vt:lpstr>How AJAX Works</vt:lpstr>
      <vt:lpstr>How AJAX Works</vt:lpstr>
      <vt:lpstr>AJAX - The XMLHttpRequest Object</vt:lpstr>
      <vt:lpstr>AJAX - The XMLHttpRequest Object</vt:lpstr>
      <vt:lpstr>XMLHttpRequest.response</vt:lpstr>
      <vt:lpstr>Slide 13</vt:lpstr>
      <vt:lpstr>Send a Request To a Server</vt:lpstr>
      <vt:lpstr>Slide 15</vt:lpstr>
      <vt:lpstr>Slide 16</vt:lpstr>
      <vt:lpstr>XML Http Request Object</vt:lpstr>
      <vt:lpstr>XML Http Request Object</vt:lpstr>
      <vt:lpstr>onreadystatechange Property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 Asynchronous JavaScript And XML </dc:title>
  <dc:creator>Windows User</dc:creator>
  <cp:lastModifiedBy>Windows User</cp:lastModifiedBy>
  <cp:revision>2</cp:revision>
  <dcterms:created xsi:type="dcterms:W3CDTF">2023-10-11T04:56:43Z</dcterms:created>
  <dcterms:modified xsi:type="dcterms:W3CDTF">2023-10-11T05:07:52Z</dcterms:modified>
</cp:coreProperties>
</file>